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5"/>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 id="291" r:id="rId31"/>
    <p:sldId id="292" r:id="rId32"/>
    <p:sldId id="293" r:id="rId33"/>
    <p:sldId id="294" r:id="rId34"/>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8EE"/>
    <a:srgbClr val="6CA8BD"/>
    <a:srgbClr val="026FC0"/>
    <a:srgbClr val="03ADED"/>
    <a:srgbClr val="2C4C79"/>
    <a:srgbClr val="2D75B7"/>
    <a:srgbClr val="FFC002"/>
    <a:srgbClr val="538235"/>
    <a:srgbClr val="2C4D79"/>
    <a:srgbClr val="001F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2"/>
    <p:restoredTop sz="94098"/>
  </p:normalViewPr>
  <p:slideViewPr>
    <p:cSldViewPr snapToGrid="0">
      <p:cViewPr varScale="1">
        <p:scale>
          <a:sx n="110" d="100"/>
          <a:sy n="110" d="100"/>
        </p:scale>
        <p:origin x="401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Partion of Phenotypic Variance</c:v>
                </c:pt>
              </c:strCache>
            </c:strRef>
          </c:tx>
          <c:dPt>
            <c:idx val="0"/>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6">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rgbClr val="2C4D79"/>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rgbClr val="00B0F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rgbClr val="6CA8BD"/>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5">
                  <a:lumMod val="40000"/>
                  <a:lumOff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5">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C00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layout>
                <c:manualLayout>
                  <c:x val="6.3988971727455346E-3"/>
                  <c:y val="2.545333321753514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53823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layout>
                <c:manualLayout>
                  <c:x val="7.9986214659319189E-3"/>
                  <c:y val="-5.65629627056336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2C4C79"/>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03ADED"/>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6CA8BD"/>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18717681160587"/>
                      <c:h val="9.132090328824552E-2"/>
                    </c:manualLayout>
                  </c15:layout>
                </c:ex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BDD8EE"/>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2111096947323"/>
                      <c:h val="9.132090328824552E-2"/>
                    </c:manualLayout>
                  </c15:layout>
                </c:ex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r>
                      <a:rPr lang="en-US">
                        <a:solidFill>
                          <a:srgbClr val="2D75B7"/>
                        </a:solidFill>
                      </a:rPr>
                      <a:t>Genetic</a:t>
                    </a:r>
                    <a:r>
                      <a:rPr lang="en-US" baseline="0">
                        <a:solidFill>
                          <a:srgbClr val="2D75B7"/>
                        </a:solidFill>
                      </a:rPr>
                      <a:t> (G)</a:t>
                    </a:r>
                    <a:r>
                      <a:rPr lang="en-US">
                        <a:solidFill>
                          <a:srgbClr val="2D75B7"/>
                        </a:solidFill>
                      </a:rPr>
                      <a:t> </a:t>
                    </a:r>
                  </a:p>
                  <a:p>
                    <a:pPr>
                      <a:defRPr>
                        <a:solidFill>
                          <a:srgbClr val="2D75B7"/>
                        </a:solidFill>
                      </a:defRPr>
                    </a:pPr>
                    <a:fld id="{BE7CB971-048A-8F40-AE00-3C5F908B035A}" type="PERCENTAGE">
                      <a:rPr lang="en-US" baseline="0" smtClean="0">
                        <a:solidFill>
                          <a:srgbClr val="2D75B7"/>
                        </a:solidFill>
                      </a:rPr>
                      <a:pPr>
                        <a:defRPr>
                          <a:solidFill>
                            <a:srgbClr val="2D75B7"/>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0"/>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12/29/25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12/29/25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12/29/25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12/29/25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12/29/25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12/29/25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12/29/25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1.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0.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350.png"/><Relationship Id="rId7"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0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0.png"/><Relationship Id="rId3" Type="http://schemas.openxmlformats.org/officeDocument/2006/relationships/image" Target="../media/image1430.png"/><Relationship Id="rId7" Type="http://schemas.openxmlformats.org/officeDocument/2006/relationships/image" Target="../media/image15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510.png"/><Relationship Id="rId5" Type="http://schemas.openxmlformats.org/officeDocument/2006/relationships/image" Target="../media/image1450.png"/><Relationship Id="rId10" Type="http://schemas.openxmlformats.org/officeDocument/2006/relationships/image" Target="../media/image1500.png"/><Relationship Id="rId4" Type="http://schemas.openxmlformats.org/officeDocument/2006/relationships/image" Target="../media/image1440.png"/><Relationship Id="rId9" Type="http://schemas.openxmlformats.org/officeDocument/2006/relationships/image" Target="../media/image14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680.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85.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0.pn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10.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4" Type="http://schemas.openxmlformats.org/officeDocument/2006/relationships/image" Target="../media/image195.png"/><Relationship Id="rId9" Type="http://schemas.openxmlformats.org/officeDocument/2006/relationships/image" Target="../media/image201.png"/><Relationship Id="rId14" Type="http://schemas.openxmlformats.org/officeDocument/2006/relationships/image" Target="../media/image206.png"/></Relationships>
</file>

<file path=ppt/slides/_rels/slide32.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 Type="http://schemas.openxmlformats.org/officeDocument/2006/relationships/image" Target="../media/image196.png"/><Relationship Id="rId16"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5" Type="http://schemas.openxmlformats.org/officeDocument/2006/relationships/image" Target="../media/image22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s>
</file>

<file path=ppt/slides/_rels/slide3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 Id="rId4" Type="http://schemas.openxmlformats.org/officeDocument/2006/relationships/image" Target="../media/image22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11.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10.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4.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5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5.png"/><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3606548911"/>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CC</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3886695828"/>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0.4</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850130"/>
            <a:ext cx="7606022"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602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3960286117"/>
              </p:ext>
            </p:extLst>
          </p:nvPr>
        </p:nvGraphicFramePr>
        <p:xfrm>
          <a:off x="914399" y="69846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t>sd</a:t>
                      </a:r>
                      <a:endParaRPr lang="en-US" sz="1600" dirty="0"/>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-0.67</a:t>
                      </a:r>
                    </a:p>
                  </a:txBody>
                  <a:tcPr marL="60960" marR="60960" marT="30480" marB="30480" anchor="ctr"/>
                </a:tc>
                <a:tc>
                  <a:txBody>
                    <a:bodyPr/>
                    <a:lstStyle/>
                    <a:p>
                      <a:pPr algn="ctr"/>
                      <a:r>
                        <a:rPr lang="en-US" sz="1600" dirty="0"/>
                        <a:t>1.57</a:t>
                      </a:r>
                    </a:p>
                  </a:txBody>
                  <a:tcPr marL="60960" marR="60960" marT="30480" marB="30480" anchor="ctr"/>
                </a:tc>
                <a:tc>
                  <a:txBody>
                    <a:bodyPr/>
                    <a:lstStyle/>
                    <a:p>
                      <a:pPr algn="ctr"/>
                      <a:r>
                        <a:rPr lang="en-US" sz="1600" dirty="0"/>
                        <a:t>0.45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algn="ctr"/>
                      <a:r>
                        <a:rPr lang="en-US" sz="1600" dirty="0"/>
                        <a:t>0.6</a:t>
                      </a:r>
                    </a:p>
                  </a:txBody>
                  <a:tcPr marL="60960" marR="60960" marT="30480" marB="30480" anchor="ctr"/>
                </a:tc>
                <a:tc>
                  <a:txBody>
                    <a:bodyPr/>
                    <a:lstStyle/>
                    <a:p>
                      <a:pPr algn="ctr"/>
                      <a:r>
                        <a:rPr lang="en-US" sz="1600" dirty="0"/>
                        <a:t>0.89</a:t>
                      </a:r>
                    </a:p>
                  </a:txBody>
                  <a:tcPr marL="60960" marR="60960" marT="30480" marB="30480" anchor="ctr"/>
                </a:tc>
                <a:extLst>
                  <a:ext uri="{0D108BD9-81ED-4DB2-BD59-A6C34878D82A}">
                    <a16:rowId xmlns:a16="http://schemas.microsoft.com/office/drawing/2014/main" val="3809915198"/>
                  </a:ext>
                </a:extLst>
              </a:tr>
            </a:tbl>
          </a:graphicData>
        </a:graphic>
      </p:graphicFrame>
      <p:sp>
        <p:nvSpPr>
          <p:cNvPr id="5" name="TextBox 4">
            <a:extLst>
              <a:ext uri="{FF2B5EF4-FFF2-40B4-BE49-F238E27FC236}">
                <a16:creationId xmlns:a16="http://schemas.microsoft.com/office/drawing/2014/main" id="{848FF53F-5D69-CF19-83AC-10B37354446C}"/>
              </a:ext>
            </a:extLst>
          </p:cNvPr>
          <p:cNvSpPr txBox="1"/>
          <p:nvPr/>
        </p:nvSpPr>
        <p:spPr>
          <a:xfrm>
            <a:off x="462995" y="8191504"/>
            <a:ext cx="8218010" cy="553998"/>
          </a:xfrm>
          <a:prstGeom prst="rect">
            <a:avLst/>
          </a:prstGeom>
          <a:noFill/>
        </p:spPr>
        <p:txBody>
          <a:bodyPr wrap="square" rtlCol="0">
            <a:spAutoFit/>
          </a:bodyPr>
          <a:lstStyle/>
          <a:p>
            <a:pPr algn="ctr"/>
            <a:r>
              <a:rPr lang="en-US" sz="1500" b="1" i="1" dirty="0"/>
              <a:t>Why standardize? </a:t>
            </a:r>
            <a:r>
              <a:rPr lang="en-US" sz="1500" dirty="0"/>
              <a:t>Standardization rescales all genetic variants to have mean zero and standard deviation one, ensuring no variant dominates the analysis simply due to its allele frequency.</a:t>
            </a:r>
          </a:p>
        </p:txBody>
      </p:sp>
      <p:sp>
        <p:nvSpPr>
          <p:cNvPr id="14" name="Rounded Rectangle 13">
            <a:extLst>
              <a:ext uri="{FF2B5EF4-FFF2-40B4-BE49-F238E27FC236}">
                <a16:creationId xmlns:a16="http://schemas.microsoft.com/office/drawing/2014/main" id="{34856046-010A-BE80-4F1A-997076C1A328}"/>
              </a:ext>
            </a:extLst>
          </p:cNvPr>
          <p:cNvSpPr/>
          <p:nvPr/>
        </p:nvSpPr>
        <p:spPr>
          <a:xfrm>
            <a:off x="1486325" y="5920751"/>
            <a:ext cx="7115808"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423B5AD6-BBBB-6433-A3D4-984BA557FF0E}"/>
              </a:ext>
            </a:extLst>
          </p:cNvPr>
          <p:cNvSpPr txBox="1"/>
          <p:nvPr/>
        </p:nvSpPr>
        <p:spPr>
          <a:xfrm>
            <a:off x="1541324" y="5956939"/>
            <a:ext cx="7187417" cy="292388"/>
          </a:xfrm>
          <a:prstGeom prst="rect">
            <a:avLst/>
          </a:prstGeom>
          <a:noFill/>
        </p:spPr>
        <p:txBody>
          <a:bodyPr wrap="none" rtlCol="0">
            <a:spAutoFit/>
          </a:bodyPr>
          <a:lstStyle/>
          <a:p>
            <a:r>
              <a:rPr lang="en-US" sz="1300" dirty="0">
                <a:solidFill>
                  <a:srgbClr val="548235"/>
                </a:solidFill>
              </a:rPr>
              <a:t>The additive model is particularly valuable as genetic effects often scale with the number of risk alleles.</a:t>
            </a:r>
          </a:p>
        </p:txBody>
      </p:sp>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35451" y="4686271"/>
            <a:ext cx="3260191" cy="1956115"/>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4168463"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135351" y="2485517"/>
            <a:ext cx="888363" cy="707886"/>
          </a:xfrm>
          <a:prstGeom prst="rect">
            <a:avLst/>
          </a:prstGeom>
          <a:noFill/>
        </p:spPr>
        <p:txBody>
          <a:bodyPr wrap="square" rtlCol="0">
            <a:spAutoFit/>
          </a:bodyPr>
          <a:lstStyle/>
          <a:p>
            <a:pPr algn="ctr"/>
            <a:r>
              <a:rPr lang="en-US" sz="1000" dirty="0"/>
              <a:t>Test one </a:t>
            </a:r>
          </a:p>
          <a:p>
            <a:pPr algn="ctr"/>
            <a:r>
              <a:rPr lang="en-US" sz="1000" dirty="0"/>
              <a:t>at a time</a:t>
            </a:r>
          </a:p>
          <a:p>
            <a:pPr algn="ctr"/>
            <a:r>
              <a:rPr lang="en-US" sz="1000" dirty="0"/>
              <a:t>(marginal effect)</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12423"/>
            <a:ext cx="5077929" cy="461665"/>
          </a:xfrm>
          <a:prstGeom prst="rect">
            <a:avLst/>
          </a:prstGeom>
          <a:noFill/>
        </p:spPr>
        <p:txBody>
          <a:bodyPr wrap="none" rtlCol="0">
            <a:spAutoFit/>
          </a:bodyPr>
          <a:lstStyle/>
          <a:p>
            <a:pPr algn="ctr"/>
            <a:r>
              <a:rPr lang="en-US" sz="1200" dirty="0"/>
              <a:t>Summary statistics summarizes the </a:t>
            </a:r>
            <a:r>
              <a:rPr lang="en-US" sz="1200" b="1" dirty="0"/>
              <a:t>key information </a:t>
            </a:r>
            <a:r>
              <a:rPr lang="en-US" sz="1200" dirty="0"/>
              <a:t>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291910" y="4919393"/>
                <a:ext cx="4229095"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measures how much Y changes per one-unit increase in X (e.g., estimated from OLS).</a:t>
                </a:r>
              </a:p>
              <a:p>
                <a:pPr marL="285750" indent="-285750" algn="just">
                  <a:buFont typeface="Arial" panose="020B0604020202020204" pitchFamily="34" charset="0"/>
                  <a:buChar char="•"/>
                </a:pPr>
                <a:r>
                  <a:rPr lang="en-US" sz="1600" dirty="0"/>
                  <a:t>SE: Quantifies the precision of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oMath>
                </a14:m>
                <a:r>
                  <a:rPr lang="el-GR" sz="1600" dirty="0"/>
                  <a:t>; </a:t>
                </a:r>
                <a:r>
                  <a:rPr lang="en-US" sz="1600" dirty="0"/>
                  <a:t>smaller SE means more confident estimate. </a:t>
                </a:r>
              </a:p>
              <a:p>
                <a:pPr marL="285750" indent="-285750" algn="just">
                  <a:buFont typeface="Arial" panose="020B0604020202020204" pitchFamily="34" charset="0"/>
                  <a:buChar char="•"/>
                </a:pPr>
                <a:r>
                  <a:rPr lang="en-US" sz="1600" dirty="0"/>
                  <a:t>Z: Standardized Effect Size</a:t>
                </a:r>
              </a:p>
              <a:p>
                <a:pPr marL="285750" indent="-285750" algn="just">
                  <a:buFont typeface="Arial" panose="020B0604020202020204" pitchFamily="34" charset="0"/>
                  <a:buChar char="•"/>
                </a:pPr>
                <a:r>
                  <a:rPr lang="en-US" sz="1600" dirty="0"/>
                  <a:t>P: Statistical Significance</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291910" y="4919393"/>
                <a:ext cx="4229095" cy="1596206"/>
              </a:xfrm>
              <a:prstGeom prst="rect">
                <a:avLst/>
              </a:prstGeom>
              <a:blipFill>
                <a:blip r:embed="rId17"/>
                <a:stretch>
                  <a:fillRect l="-299" t="-787" r="-59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Effects</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Effects</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Effects</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304799" y="7745462"/>
            <a:ext cx="3965623" cy="738664"/>
          </a:xfrm>
          <a:prstGeom prst="rect">
            <a:avLst/>
          </a:prstGeom>
          <a:noFill/>
        </p:spPr>
        <p:txBody>
          <a:bodyPr wrap="square" rtlCol="0">
            <a:spAutoFit/>
          </a:bodyPr>
          <a:lstStyle/>
          <a:p>
            <a:pPr algn="ctr"/>
            <a:r>
              <a:rPr lang="en-US" sz="1400" b="1" dirty="0"/>
              <a:t>Perfect conditioning</a:t>
            </a:r>
            <a:r>
              <a:rPr lang="en-US" sz="1100" b="1" dirty="0"/>
              <a:t> -&gt; </a:t>
            </a:r>
            <a:r>
              <a:rPr lang="en-US" sz="1400" b="1" dirty="0"/>
              <a:t>Fixed effects</a:t>
            </a:r>
          </a:p>
          <a:p>
            <a:pPr marL="174625" indent="-117475">
              <a:buFont typeface="Arial" panose="020B0604020202020204" pitchFamily="34" charset="0"/>
              <a:buChar char="•"/>
            </a:pPr>
            <a:r>
              <a:rPr lang="en-US" sz="1400" i="1" dirty="0"/>
              <a:t>Pros</a:t>
            </a:r>
            <a:r>
              <a:rPr lang="en-US" sz="1400" dirty="0"/>
              <a:t>: ideal, simple</a:t>
            </a:r>
          </a:p>
          <a:p>
            <a:pPr marL="174625" indent="-117475">
              <a:buFont typeface="Arial" panose="020B0604020202020204" pitchFamily="34" charset="0"/>
              <a:buChar char="•"/>
            </a:pPr>
            <a:r>
              <a:rPr lang="en-US" sz="1400" i="1" dirty="0"/>
              <a:t>Cons</a:t>
            </a:r>
            <a:r>
              <a:rPr lang="en-US" sz="1400" dirty="0"/>
              <a:t>: not realistic, especially for polygenic traits</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3969007" y="7733576"/>
            <a:ext cx="4870194" cy="738664"/>
          </a:xfrm>
          <a:prstGeom prst="rect">
            <a:avLst/>
          </a:prstGeom>
          <a:noFill/>
        </p:spPr>
        <p:txBody>
          <a:bodyPr wrap="square" rtlCol="0">
            <a:spAutoFit/>
          </a:bodyPr>
          <a:lstStyle/>
          <a:p>
            <a:pPr algn="ctr"/>
            <a:r>
              <a:rPr lang="en-US" sz="1400" b="1" dirty="0"/>
              <a:t>Incomplete conditioning</a:t>
            </a:r>
            <a:r>
              <a:rPr lang="en-US" sz="1100" b="1" dirty="0"/>
              <a:t> -&gt; </a:t>
            </a:r>
            <a:r>
              <a:rPr lang="en-US" sz="1400" b="1" dirty="0"/>
              <a:t>Random effects</a:t>
            </a:r>
          </a:p>
          <a:p>
            <a:pPr marL="523875" indent="-117475">
              <a:buFont typeface="Arial" panose="020B0604020202020204" pitchFamily="34" charset="0"/>
              <a:buChar char="•"/>
            </a:pPr>
            <a:r>
              <a:rPr lang="en-US" sz="1400" i="1" dirty="0"/>
              <a:t>Pros</a:t>
            </a:r>
            <a:r>
              <a:rPr lang="en-US" sz="1400" dirty="0"/>
              <a:t>: Realistic for complex traits, models uncertainty</a:t>
            </a:r>
          </a:p>
          <a:p>
            <a:pPr marL="523875" indent="-117475">
              <a:buFont typeface="Arial" panose="020B0604020202020204" pitchFamily="34" charset="0"/>
              <a:buChar char="•"/>
            </a:pPr>
            <a:r>
              <a:rPr lang="en-US" sz="1400" i="1" dirty="0"/>
              <a:t>Cons</a:t>
            </a:r>
            <a:r>
              <a:rPr lang="en-US" sz="1400" dirty="0"/>
              <a:t>: more complex to interpret</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rc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rcRect/>
          <a:stretch/>
        </p:blipFill>
        <p:spPr>
          <a:xfrm>
            <a:off x="4203931" y="4752247"/>
            <a:ext cx="4475988" cy="2685592"/>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
            </a:r>
            <a:r>
              <a:rPr lang="en-US" sz="1400" i="1" dirty="0"/>
              <a:t>attributed</a:t>
            </a:r>
            <a:r>
              <a:rPr lang="en-US" sz="1400" dirty="0"/>
              <a:t>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844447023"/>
              </p:ext>
            </p:extLst>
          </p:nvPr>
        </p:nvGraphicFramePr>
        <p:xfrm>
          <a:off x="414997" y="1956528"/>
          <a:ext cx="8314005" cy="4583168"/>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202887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01303"/>
                <a:ext cx="6643343" cy="1740989"/>
              </a:xfrm>
              <a:prstGeom prst="rect">
                <a:avLst/>
              </a:prstGeom>
              <a:noFill/>
            </p:spPr>
            <p:txBody>
              <a:bodyPr wrap="square" rtlCol="0" anchor="ctr">
                <a:spAutoFit/>
              </a:bodyPr>
              <a:lstStyle/>
              <a:p>
                <a:r>
                  <a:rPr lang="en-US" sz="1400" b="1" dirty="0"/>
                  <a:t>Phenotypic Variance </a:t>
                </a:r>
                <a:r>
                  <a:rPr lang="en-US" sz="1400" dirty="0"/>
                  <a:t>(assuming </a:t>
                </a:r>
                <a14:m>
                  <m:oMath xmlns:m="http://schemas.openxmlformats.org/officeDocument/2006/math">
                    <m:r>
                      <a:rPr lang="en-US" sz="1400" b="0" i="1">
                        <a:latin typeface="Cambria Math" panose="02040503050406030204" pitchFamily="18" charset="0"/>
                        <a:ea typeface="Cambria Math" panose="02040503050406030204" pitchFamily="18" charset="0"/>
                      </a:rPr>
                      <m:t>𝜀</m:t>
                    </m:r>
                    <m:r>
                      <a:rPr lang="en-US" sz="1400" b="0" i="1">
                        <a:latin typeface="Cambria Math" panose="02040503050406030204" pitchFamily="18" charset="0"/>
                        <a:ea typeface="Cambria Math" panose="02040503050406030204" pitchFamily="18" charset="0"/>
                      </a:rPr>
                      <m:t> </m:t>
                    </m:r>
                  </m:oMath>
                </a14:m>
                <a:r>
                  <a:rPr lang="en-US" sz="1400" dirty="0"/>
                  <a:t>is independent from G and E)</a:t>
                </a:r>
                <a:r>
                  <a:rPr lang="en-US" sz="1400" b="1" dirty="0"/>
                  <a:t>: </a:t>
                </a:r>
              </a:p>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rPr>
                            <m:t>Y</m:t>
                          </m:r>
                        </m:sub>
                        <m:sup>
                          <m:r>
                            <a:rPr lang="en-US" sz="1400" b="0" i="1" smtClean="0">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smtClean="0">
                              <a:latin typeface="Cambria Math" panose="02040503050406030204" pitchFamily="18" charset="0"/>
                            </a:rPr>
                            <m:t>𝜀</m:t>
                          </m:r>
                        </m:sub>
                        <m:sup>
                          <m:r>
                            <a:rPr lang="en-US" sz="1400" i="1">
                              <a:latin typeface="Cambria Math" panose="02040503050406030204" pitchFamily="18" charset="0"/>
                            </a:rPr>
                            <m:t>2</m:t>
                          </m:r>
                        </m:sup>
                      </m:sSubSup>
                    </m:oMath>
                  </m:oMathPara>
                </a14:m>
                <a:endParaRPr lang="en-US" sz="1400" dirty="0"/>
              </a:p>
              <a:p>
                <a:pPr algn="ctr"/>
                <a:endParaRPr lang="en-US" sz="1400" dirty="0"/>
              </a:p>
              <a:p>
                <a:r>
                  <a:rPr lang="en-US" sz="1400" dirty="0"/>
                  <a:t>If we further assume G and E are </a:t>
                </a:r>
                <a:r>
                  <a:rPr lang="en-US" sz="1400" i="1" dirty="0"/>
                  <a:t>independent</a:t>
                </a:r>
                <a:r>
                  <a:rPr lang="en-US" sz="1400" b="1" dirty="0"/>
                  <a:t> </a:t>
                </a:r>
                <a:r>
                  <a:rPr lang="en-US" sz="1400" dirty="0"/>
                  <a:t>from each other (i.e.,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=0</m:t>
                    </m:r>
                  </m:oMath>
                </a14:m>
                <a:r>
                  <a:rPr lang="en-US" sz="1400" dirty="0"/>
                  <a:t>):</a:t>
                </a:r>
              </a:p>
              <a:p>
                <a:pPr marL="285750" indent="-285750">
                  <a:buFont typeface="Arial" panose="020B0604020202020204" pitchFamily="34" charset="0"/>
                  <a:buChar char="•"/>
                </a:pPr>
                <a:r>
                  <a:rPr lang="en-US" sz="1400" dirty="0"/>
                  <a:t>Broad-sense heritability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𝐻</m:t>
                        </m:r>
                      </m:e>
                      <m:sup>
                        <m:r>
                          <a:rPr lang="en-US" sz="1400" i="1">
                            <a:latin typeface="Cambria Math" panose="02040503050406030204" pitchFamily="18" charset="0"/>
                          </a:rPr>
                          <m:t>2</m:t>
                        </m:r>
                      </m:sup>
                    </m:sSup>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D</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R</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I</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b="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dirty="0"/>
              </a:p>
            </p:txBody>
          </p:sp>
        </mc:Choice>
        <mc:Fallback>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01303"/>
                <a:ext cx="6643343" cy="1740989"/>
              </a:xfrm>
              <a:prstGeom prst="rect">
                <a:avLst/>
              </a:prstGeom>
              <a:blipFill>
                <a:blip r:embed="rId3"/>
                <a:stretch>
                  <a:fillRect l="-382" t="-72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
        <p:nvSpPr>
          <p:cNvPr id="4" name="TextBox 3">
            <a:extLst>
              <a:ext uri="{FF2B5EF4-FFF2-40B4-BE49-F238E27FC236}">
                <a16:creationId xmlns:a16="http://schemas.microsoft.com/office/drawing/2014/main" id="{3343F306-5954-563F-AD36-ADB83540F22D}"/>
              </a:ext>
            </a:extLst>
          </p:cNvPr>
          <p:cNvSpPr txBox="1"/>
          <p:nvPr/>
        </p:nvSpPr>
        <p:spPr>
          <a:xfrm>
            <a:off x="2201620" y="1452506"/>
            <a:ext cx="4754828" cy="369332"/>
          </a:xfrm>
          <a:prstGeom prst="rect">
            <a:avLst/>
          </a:prstGeom>
          <a:noFill/>
        </p:spPr>
        <p:txBody>
          <a:bodyPr wrap="none" rtlCol="0">
            <a:spAutoFit/>
          </a:bodyPr>
          <a:lstStyle/>
          <a:p>
            <a:r>
              <a:rPr lang="en-US" b="1" dirty="0">
                <a:solidFill>
                  <a:schemeClr val="accent3">
                    <a:lumMod val="50000"/>
                  </a:schemeClr>
                </a:solidFill>
              </a:rPr>
              <a:t>An Example of Partition of Phenotypic Variance </a:t>
            </a:r>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(generally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i="1" dirty="0"/>
                  <a:t>Why important?</a:t>
                </a:r>
                <a:r>
                  <a:rPr lang="en-US" altLang="zh-CN" sz="1600" dirty="0"/>
                  <a: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𝜺</m:t>
                      </m:r>
                    </m:oMath>
                  </m:oMathPara>
                </a14:m>
                <a:endParaRPr lang="en-US" b="1"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597166" y="5344658"/>
            <a:ext cx="2764293" cy="2709095"/>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278062" y="4018357"/>
            <a:ext cx="1609287" cy="400110"/>
          </a:xfrm>
          <a:prstGeom prst="rect">
            <a:avLst/>
          </a:prstGeom>
          <a:noFill/>
        </p:spPr>
        <p:txBody>
          <a:bodyPr wrap="none" rtlCol="0">
            <a:spAutoFit/>
          </a:bodyPr>
          <a:lstStyle/>
          <a:p>
            <a:r>
              <a:rPr lang="en-US" sz="2000" b="1" dirty="0"/>
              <a:t>Recall 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719608" y="5454812"/>
            <a:ext cx="1487784" cy="141832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171815" y="6873617"/>
            <a:ext cx="1115539" cy="102498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1168520125"/>
              </p:ext>
            </p:extLst>
          </p:nvPr>
        </p:nvGraphicFramePr>
        <p:xfrm>
          <a:off x="5711668" y="5435672"/>
          <a:ext cx="2546820" cy="2460160"/>
        </p:xfrm>
        <a:graphic>
          <a:graphicData uri="http://schemas.openxmlformats.org/drawingml/2006/table">
            <a:tbl>
              <a:tblPr>
                <a:tableStyleId>{2D5ABB26-0587-4C30-8999-92F81FD0307C}</a:tableStyleId>
              </a:tblPr>
              <a:tblGrid>
                <a:gridCol w="509364">
                  <a:extLst>
                    <a:ext uri="{9D8B030D-6E8A-4147-A177-3AD203B41FA5}">
                      <a16:colId xmlns:a16="http://schemas.microsoft.com/office/drawing/2014/main" val="4155823044"/>
                    </a:ext>
                  </a:extLst>
                </a:gridCol>
                <a:gridCol w="509364">
                  <a:extLst>
                    <a:ext uri="{9D8B030D-6E8A-4147-A177-3AD203B41FA5}">
                      <a16:colId xmlns:a16="http://schemas.microsoft.com/office/drawing/2014/main" val="2651163248"/>
                    </a:ext>
                  </a:extLst>
                </a:gridCol>
                <a:gridCol w="509364">
                  <a:extLst>
                    <a:ext uri="{9D8B030D-6E8A-4147-A177-3AD203B41FA5}">
                      <a16:colId xmlns:a16="http://schemas.microsoft.com/office/drawing/2014/main" val="1024429609"/>
                    </a:ext>
                  </a:extLst>
                </a:gridCol>
                <a:gridCol w="509364">
                  <a:extLst>
                    <a:ext uri="{9D8B030D-6E8A-4147-A177-3AD203B41FA5}">
                      <a16:colId xmlns:a16="http://schemas.microsoft.com/office/drawing/2014/main" val="2159546137"/>
                    </a:ext>
                  </a:extLst>
                </a:gridCol>
                <a:gridCol w="509364">
                  <a:extLst>
                    <a:ext uri="{9D8B030D-6E8A-4147-A177-3AD203B41FA5}">
                      <a16:colId xmlns:a16="http://schemas.microsoft.com/office/drawing/2014/main" val="1589954523"/>
                    </a:ext>
                  </a:extLst>
                </a:gridCol>
              </a:tblGrid>
              <a:tr h="492032">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3005854363"/>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951528846"/>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7430844"/>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extLst>
                  <a:ext uri="{0D108BD9-81ED-4DB2-BD59-A6C34878D82A}">
                    <a16:rowId xmlns:a16="http://schemas.microsoft.com/office/drawing/2014/main" val="2014519658"/>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520072" y="4398129"/>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727158" cy="2339102"/>
              </a:xfrm>
              <a:prstGeom prst="rect">
                <a:avLst/>
              </a:prstGeom>
              <a:noFill/>
            </p:spPr>
            <p:txBody>
              <a:bodyPr wrap="square" rtlCol="0">
                <a:spAutoFit/>
              </a:bodyPr>
              <a:lstStyle/>
              <a:p>
                <a:r>
                  <a:rPr lang="en-US" b="1" i="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i="1" dirty="0"/>
                  <a:t> </a:t>
                </a:r>
                <a:r>
                  <a:rPr lang="en-US" b="1" i="1" dirty="0"/>
                  <a:t>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727158" cy="2339102"/>
              </a:xfrm>
              <a:prstGeom prst="rect">
                <a:avLst/>
              </a:prstGeom>
              <a:blipFill>
                <a:blip r:embed="rId16"/>
                <a:stretch>
                  <a:fillRect l="-1072" t="-1081"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334006" y="68478"/>
            <a:ext cx="4475988" cy="400110"/>
          </a:xfrm>
          <a:prstGeom prst="rect">
            <a:avLst/>
          </a:prstGeom>
          <a:noFill/>
        </p:spPr>
        <p:txBody>
          <a:bodyPr wrap="square" rtlCol="0" anchor="ctr">
            <a:spAutoFit/>
          </a:bodyPr>
          <a:lstStyle/>
          <a:p>
            <a:pPr algn="ctr"/>
            <a:r>
              <a:rPr lang="en-US" sz="2000" b="1" dirty="0"/>
              <a:t>Confounder</a:t>
            </a:r>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653443" y="2409684"/>
            <a:ext cx="1760894" cy="523220"/>
          </a:xfrm>
          <a:prstGeom prst="rect">
            <a:avLst/>
          </a:prstGeom>
          <a:noFill/>
        </p:spPr>
        <p:txBody>
          <a:bodyPr wrap="square" rtlCol="0">
            <a:spAutoFit/>
          </a:bodyPr>
          <a:lstStyle/>
          <a:p>
            <a:pPr algn="ctr"/>
            <a:r>
              <a:rPr lang="en-US" sz="1400" dirty="0"/>
              <a:t>Allele </a:t>
            </a:r>
          </a:p>
          <a:p>
            <a:pPr algn="ctr"/>
            <a:r>
              <a:rPr lang="en-US" sz="1400" dirty="0"/>
              <a:t>frequency</a:t>
            </a:r>
          </a:p>
        </p:txBody>
      </p:sp>
      <p:sp>
        <p:nvSpPr>
          <p:cNvPr id="30" name="TextBox 29">
            <a:extLst>
              <a:ext uri="{FF2B5EF4-FFF2-40B4-BE49-F238E27FC236}">
                <a16:creationId xmlns:a16="http://schemas.microsoft.com/office/drawing/2014/main" id="{77139545-4DD2-116C-219F-A590B561EDE1}"/>
              </a:ext>
            </a:extLst>
          </p:cNvPr>
          <p:cNvSpPr txBox="1"/>
          <p:nvPr/>
        </p:nvSpPr>
        <p:spPr>
          <a:xfrm rot="1751409">
            <a:off x="4870983" y="2496263"/>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70"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1471706" y="4409012"/>
            <a:ext cx="6200588" cy="584775"/>
          </a:xfrm>
          <a:prstGeom prst="rect">
            <a:avLst/>
          </a:prstGeom>
          <a:noFill/>
        </p:spPr>
        <p:txBody>
          <a:bodyPr wrap="square" rtlCol="0">
            <a:spAutoFit/>
          </a:bodyPr>
          <a:lstStyle/>
          <a:p>
            <a:pPr algn="ctr"/>
            <a:r>
              <a:rPr lang="en-US" sz="1600" dirty="0"/>
              <a:t>When genetic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400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Controls for population stratification by including top principal components as covariates in regression models</a:t>
            </a:r>
          </a:p>
          <a:p>
            <a:pPr marL="228600" indent="-228600">
              <a:buAutoNum type="arabicPeriod"/>
            </a:pPr>
            <a:r>
              <a:rPr lang="en-US" sz="1200" b="1" dirty="0"/>
              <a:t>Linear Mixed Models (LMM)</a:t>
            </a:r>
            <a:r>
              <a:rPr lang="en-US" sz="1200" dirty="0"/>
              <a:t> Uses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Performs separate analyses within homogeneous ancestry groups, then meta-analyze results across populations</a:t>
            </a:r>
          </a:p>
          <a:p>
            <a:pPr marL="228600" indent="-228600">
              <a:buAutoNum type="arabicPeriod"/>
            </a:pPr>
            <a:r>
              <a:rPr lang="en-US" sz="1200" b="1" dirty="0"/>
              <a:t>Covariate Adjustment</a:t>
            </a:r>
            <a:r>
              <a:rPr lang="en-US" sz="1200" dirty="0"/>
              <a:t> Includes known confounders (age, sex, batch) as fixed effects in regression models</a:t>
            </a:r>
          </a:p>
          <a:p>
            <a:pPr marL="228600" indent="-228600">
              <a:buAutoNum type="arabicPeriod"/>
            </a:pPr>
            <a:r>
              <a:rPr lang="en-US" sz="1200" b="1" dirty="0"/>
              <a:t>Family-based Tests</a:t>
            </a:r>
            <a:r>
              <a:rPr lang="en-US" sz="1200" dirty="0"/>
              <a:t> Uses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24489"/>
            <a:ext cx="3902204"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
        <p:nvSpPr>
          <p:cNvPr id="2" name="TextBox 1">
            <a:extLst>
              <a:ext uri="{FF2B5EF4-FFF2-40B4-BE49-F238E27FC236}">
                <a16:creationId xmlns:a16="http://schemas.microsoft.com/office/drawing/2014/main" id="{2A6963A3-A7DF-23F7-A431-ED7132526FB8}"/>
              </a:ext>
            </a:extLst>
          </p:cNvPr>
          <p:cNvSpPr txBox="1"/>
          <p:nvPr/>
        </p:nvSpPr>
        <p:spPr>
          <a:xfrm>
            <a:off x="927554" y="372059"/>
            <a:ext cx="7316811" cy="461665"/>
          </a:xfrm>
          <a:prstGeom prst="rect">
            <a:avLst/>
          </a:prstGeom>
          <a:noFill/>
        </p:spPr>
        <p:txBody>
          <a:bodyPr wrap="none" rtlCol="0">
            <a:spAutoFit/>
          </a:bodyPr>
          <a:lstStyle/>
          <a:p>
            <a:pPr algn="ctr"/>
            <a:r>
              <a:rPr lang="en-US" sz="1200" dirty="0"/>
              <a:t>Influences both the exposure and outcome independently, </a:t>
            </a:r>
          </a:p>
          <a:p>
            <a:pPr algn="ctr"/>
            <a:r>
              <a:rPr lang="en-US" sz="1200" dirty="0"/>
              <a:t>creating a misleading association between them that doesn't represent a true causal relationship if not considered</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990872"/>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328205" y="5524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644189"/>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414901"/>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414901"/>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495469"/>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495469"/>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756933"/>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768898"/>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488433"/>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52704" y="1097995"/>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 Collider ←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518865"/>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78508" y="2646267"/>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
        <p:nvSpPr>
          <p:cNvPr id="8" name="TextBox 7">
            <a:extLst>
              <a:ext uri="{FF2B5EF4-FFF2-40B4-BE49-F238E27FC236}">
                <a16:creationId xmlns:a16="http://schemas.microsoft.com/office/drawing/2014/main" id="{39E98D92-F45B-5294-964C-C0F75C6B279F}"/>
              </a:ext>
            </a:extLst>
          </p:cNvPr>
          <p:cNvSpPr txBox="1"/>
          <p:nvPr/>
        </p:nvSpPr>
        <p:spPr>
          <a:xfrm>
            <a:off x="2139041" y="372059"/>
            <a:ext cx="4893840" cy="461665"/>
          </a:xfrm>
          <a:prstGeom prst="rect">
            <a:avLst/>
          </a:prstGeom>
          <a:noFill/>
        </p:spPr>
        <p:txBody>
          <a:bodyPr wrap="none" rtlCol="0">
            <a:spAutoFit/>
          </a:bodyPr>
          <a:lstStyle/>
          <a:p>
            <a:pPr algn="ctr"/>
            <a:r>
              <a:rPr lang="en-US" sz="1200" dirty="0"/>
              <a:t>Influenced by two other variables of interest, </a:t>
            </a:r>
          </a:p>
          <a:p>
            <a:pPr algn="ctr"/>
            <a:r>
              <a:rPr lang="en-US" sz="1200" dirty="0"/>
              <a:t>creating a spurious association between them when included in the analysis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3581BDE3-BB56-2647-C185-CA27DB07E57B}"/>
              </a:ext>
            </a:extLst>
          </p:cNvPr>
          <p:cNvSpPr/>
          <p:nvPr/>
        </p:nvSpPr>
        <p:spPr>
          <a:xfrm>
            <a:off x="422032" y="5663623"/>
            <a:ext cx="8299936" cy="31554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5910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341502" y="229374"/>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767547"/>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1858819"/>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1858819"/>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193187"/>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193187"/>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049440"/>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41502" y="995553"/>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244385"/>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232334"/>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1826479"/>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1826479"/>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1826479"/>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542883"/>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50482" y="3589031"/>
                <a:ext cx="7058028" cy="1631216"/>
              </a:xfrm>
              <a:prstGeom prst="rect">
                <a:avLst/>
              </a:prstGeom>
              <a:noFill/>
            </p:spPr>
            <p:txBody>
              <a:bodyPr wrap="square" rtlCol="0">
                <a:spAutoFit/>
              </a:bodyPr>
              <a:lstStyle/>
              <a:p>
                <a:pPr algn="ctr"/>
                <a:r>
                  <a:rPr lang="en-US" b="1" i="1" dirty="0"/>
                  <a:t>Total Effect = Effect of Interest + Other Effect</a:t>
                </a:r>
              </a:p>
              <a:p>
                <a:pPr algn="ctr"/>
                <a:endParaRPr lang="en-US" b="1" i="1" dirty="0"/>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50482" y="3589031"/>
                <a:ext cx="7058028" cy="1631216"/>
              </a:xfrm>
              <a:prstGeom prst="rect">
                <a:avLst/>
              </a:prstGeom>
              <a:blipFill>
                <a:blip r:embed="rId3"/>
                <a:stretch>
                  <a:fillRect l="-359" t="-1550" b="-465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630A2A-DB10-FFB5-73AE-C80868F5C759}"/>
              </a:ext>
            </a:extLst>
          </p:cNvPr>
          <p:cNvSpPr txBox="1"/>
          <p:nvPr/>
        </p:nvSpPr>
        <p:spPr>
          <a:xfrm>
            <a:off x="1471177" y="534396"/>
            <a:ext cx="6216638" cy="276999"/>
          </a:xfrm>
          <a:prstGeom prst="rect">
            <a:avLst/>
          </a:prstGeom>
          <a:noFill/>
        </p:spPr>
        <p:txBody>
          <a:bodyPr wrap="none" rtlCol="0">
            <a:spAutoFit/>
          </a:bodyPr>
          <a:lstStyle/>
          <a:p>
            <a:r>
              <a:rPr lang="en-US" sz="1200" dirty="0"/>
              <a:t>Explains </a:t>
            </a:r>
            <a:r>
              <a:rPr lang="en-US" sz="1200" b="1" dirty="0"/>
              <a:t>HOW</a:t>
            </a:r>
            <a:r>
              <a:rPr lang="en-US" sz="1200" dirty="0"/>
              <a:t> a genetic variant affects an outcome by lying in the causal pathway between them</a:t>
            </a:r>
          </a:p>
        </p:txBody>
      </p:sp>
      <p:graphicFrame>
        <p:nvGraphicFramePr>
          <p:cNvPr id="10" name="Table 9">
            <a:extLst>
              <a:ext uri="{FF2B5EF4-FFF2-40B4-BE49-F238E27FC236}">
                <a16:creationId xmlns:a16="http://schemas.microsoft.com/office/drawing/2014/main" id="{02B0C0D0-E156-D303-16B2-163B55EB955F}"/>
              </a:ext>
            </a:extLst>
          </p:cNvPr>
          <p:cNvGraphicFramePr>
            <a:graphicFrameLocks noGrp="1"/>
          </p:cNvGraphicFramePr>
          <p:nvPr>
            <p:extLst>
              <p:ext uri="{D42A27DB-BD31-4B8C-83A1-F6EECF244321}">
                <p14:modId xmlns:p14="http://schemas.microsoft.com/office/powerpoint/2010/main" val="2100343127"/>
              </p:ext>
            </p:extLst>
          </p:nvPr>
        </p:nvGraphicFramePr>
        <p:xfrm>
          <a:off x="803718" y="6212751"/>
          <a:ext cx="7536564" cy="2352040"/>
        </p:xfrm>
        <a:graphic>
          <a:graphicData uri="http://schemas.openxmlformats.org/drawingml/2006/table">
            <a:tbl>
              <a:tblPr firstRow="1" bandRow="1">
                <a:tableStyleId>{5C22544A-7EE6-4342-B048-85BDC9FD1C3A}</a:tableStyleId>
              </a:tblPr>
              <a:tblGrid>
                <a:gridCol w="1611936">
                  <a:extLst>
                    <a:ext uri="{9D8B030D-6E8A-4147-A177-3AD203B41FA5}">
                      <a16:colId xmlns:a16="http://schemas.microsoft.com/office/drawing/2014/main" val="2078978158"/>
                    </a:ext>
                  </a:extLst>
                </a:gridCol>
                <a:gridCol w="1760561">
                  <a:extLst>
                    <a:ext uri="{9D8B030D-6E8A-4147-A177-3AD203B41FA5}">
                      <a16:colId xmlns:a16="http://schemas.microsoft.com/office/drawing/2014/main" val="3332757809"/>
                    </a:ext>
                  </a:extLst>
                </a:gridCol>
                <a:gridCol w="2279926">
                  <a:extLst>
                    <a:ext uri="{9D8B030D-6E8A-4147-A177-3AD203B41FA5}">
                      <a16:colId xmlns:a16="http://schemas.microsoft.com/office/drawing/2014/main" val="4091637248"/>
                    </a:ext>
                  </a:extLst>
                </a:gridCol>
                <a:gridCol w="1884141">
                  <a:extLst>
                    <a:ext uri="{9D8B030D-6E8A-4147-A177-3AD203B41FA5}">
                      <a16:colId xmlns:a16="http://schemas.microsoft.com/office/drawing/2014/main" val="161992189"/>
                    </a:ext>
                  </a:extLst>
                </a:gridCol>
              </a:tblGrid>
              <a:tr h="370840">
                <a:tc>
                  <a:txBody>
                    <a:bodyPr/>
                    <a:lstStyle/>
                    <a:p>
                      <a:pPr algn="ctr"/>
                      <a:endParaRPr lang="en-US" sz="1600" b="1" dirty="0"/>
                    </a:p>
                  </a:txBody>
                  <a:tcPr anchor="ctr"/>
                </a:tc>
                <a:tc>
                  <a:txBody>
                    <a:bodyPr/>
                    <a:lstStyle/>
                    <a:p>
                      <a:pPr algn="ctr"/>
                      <a:r>
                        <a:rPr lang="en-US" sz="1600" b="1" dirty="0"/>
                        <a:t>DAG Structure</a:t>
                      </a:r>
                    </a:p>
                  </a:txBody>
                  <a:tcPr anchor="ctr"/>
                </a:tc>
                <a:tc>
                  <a:txBody>
                    <a:bodyPr/>
                    <a:lstStyle/>
                    <a:p>
                      <a:pPr algn="ctr"/>
                      <a:r>
                        <a:rPr lang="en-US" sz="1600" b="1" dirty="0"/>
                        <a:t>Association</a:t>
                      </a:r>
                    </a:p>
                  </a:txBody>
                  <a:tcPr anchor="ctr"/>
                </a:tc>
                <a:tc>
                  <a:txBody>
                    <a:bodyPr/>
                    <a:lstStyle/>
                    <a:p>
                      <a:pPr algn="ctr"/>
                      <a:r>
                        <a:rPr lang="en-US" sz="1600" b="1" i="0" kern="1200" dirty="0">
                          <a:solidFill>
                            <a:schemeClr val="lt1"/>
                          </a:solidFill>
                          <a:effectLst/>
                          <a:latin typeface="+mn-lt"/>
                          <a:ea typeface="+mn-ea"/>
                          <a:cs typeface="+mn-cs"/>
                        </a:rPr>
                        <a:t>What to Do</a:t>
                      </a:r>
                      <a:endParaRPr lang="en-US" sz="1600" b="1" dirty="0"/>
                    </a:p>
                  </a:txBody>
                  <a:tcPr anchor="ctr"/>
                </a:tc>
                <a:extLst>
                  <a:ext uri="{0D108BD9-81ED-4DB2-BD59-A6C34878D82A}">
                    <a16:rowId xmlns:a16="http://schemas.microsoft.com/office/drawing/2014/main" val="80201740"/>
                  </a:ext>
                </a:extLst>
              </a:tr>
              <a:tr h="370840">
                <a:tc>
                  <a:txBody>
                    <a:bodyPr/>
                    <a:lstStyle/>
                    <a:p>
                      <a:pPr algn="ctr"/>
                      <a:r>
                        <a:rPr lang="en-US" sz="1600" b="1" dirty="0"/>
                        <a:t>Confounder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Creates spurious association between X and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3589629810"/>
                  </a:ext>
                </a:extLst>
              </a:tr>
              <a:tr h="370840">
                <a:tc>
                  <a:txBody>
                    <a:bodyPr/>
                    <a:lstStyle/>
                    <a:p>
                      <a:pPr algn="ctr"/>
                      <a:r>
                        <a:rPr lang="en-US" sz="1600" b="1" dirty="0"/>
                        <a:t>Collider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X and Y are initially independent</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Do NOT 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63702858"/>
                  </a:ext>
                </a:extLst>
              </a:tr>
              <a:tr h="0">
                <a:tc>
                  <a:txBody>
                    <a:bodyPr/>
                    <a:lstStyle/>
                    <a:p>
                      <a:pPr algn="ctr"/>
                      <a:r>
                        <a:rPr lang="en-US" sz="1600" b="1" dirty="0"/>
                        <a:t>Mediator</a:t>
                      </a:r>
                    </a:p>
                  </a:txBody>
                  <a:tcPr anchor="ctr"/>
                </a:tc>
                <a:tc>
                  <a:txBody>
                    <a:bodyPr/>
                    <a:lstStyle/>
                    <a:p>
                      <a:pPr algn="ctr"/>
                      <a:r>
                        <a:rPr lang="en-US" sz="1600" b="0" i="0" u="none" strike="noStrike" kern="1200" dirty="0">
                          <a:solidFill>
                            <a:schemeClr val="dk1"/>
                          </a:solidFill>
                          <a:effectLst/>
                          <a:latin typeface="+mn-lt"/>
                          <a:ea typeface="+mn-ea"/>
                          <a:cs typeface="+mn-cs"/>
                        </a:rPr>
                        <a:t>X → M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Part of the true causal effect of X on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Depends on the context</a:t>
                      </a:r>
                      <a:endParaRPr lang="en-US" sz="1600" b="0" dirty="0"/>
                    </a:p>
                  </a:txBody>
                  <a:tcPr anchor="ctr"/>
                </a:tc>
                <a:extLst>
                  <a:ext uri="{0D108BD9-81ED-4DB2-BD59-A6C34878D82A}">
                    <a16:rowId xmlns:a16="http://schemas.microsoft.com/office/drawing/2014/main" val="1337705265"/>
                  </a:ext>
                </a:extLst>
              </a:tr>
            </a:tbl>
          </a:graphicData>
        </a:graphic>
      </p:graphicFrame>
      <p:sp>
        <p:nvSpPr>
          <p:cNvPr id="12" name="TextBox 11">
            <a:extLst>
              <a:ext uri="{FF2B5EF4-FFF2-40B4-BE49-F238E27FC236}">
                <a16:creationId xmlns:a16="http://schemas.microsoft.com/office/drawing/2014/main" id="{EC1075B3-6201-D2E0-A8BF-805EE95E68E1}"/>
              </a:ext>
            </a:extLst>
          </p:cNvPr>
          <p:cNvSpPr txBox="1"/>
          <p:nvPr/>
        </p:nvSpPr>
        <p:spPr>
          <a:xfrm>
            <a:off x="3263783" y="5732347"/>
            <a:ext cx="2631426" cy="369332"/>
          </a:xfrm>
          <a:prstGeom prst="rect">
            <a:avLst/>
          </a:prstGeom>
          <a:noFill/>
        </p:spPr>
        <p:txBody>
          <a:bodyPr wrap="none" rtlCol="0">
            <a:spAutoFit/>
          </a:bodyPr>
          <a:lstStyle/>
          <a:p>
            <a:r>
              <a:rPr lang="en-US" b="1" dirty="0"/>
              <a:t>Comparison of Covariates</a:t>
            </a:r>
          </a:p>
        </p:txBody>
      </p:sp>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420235" cy="250562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spcBef>
                    <a:spcPts val="600"/>
                  </a:spcBef>
                  <a:spcAft>
                    <a:spcPts val="600"/>
                  </a:spcAft>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spcBef>
                    <a:spcPts val="600"/>
                  </a:spcBef>
                  <a:spcAft>
                    <a:spcPts val="600"/>
                  </a:spcAft>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 (IVW):</a:t>
                </a:r>
              </a:p>
              <a:p>
                <a:pPr lvl="1">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420235" cy="2505622"/>
              </a:xfrm>
              <a:prstGeom prst="rect">
                <a:avLst/>
              </a:prstGeom>
              <a:blipFill>
                <a:blip r:embed="rId2"/>
                <a:stretch>
                  <a:fillRect l="-573" t="-50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319600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319600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751703"/>
                <a:ext cx="4264026" cy="830997"/>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(constant)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751703"/>
                <a:ext cx="4264026" cy="830997"/>
              </a:xfrm>
              <a:prstGeom prst="rect">
                <a:avLst/>
              </a:prstGeom>
              <a:blipFill>
                <a:blip r:embed="rId6"/>
                <a:stretch>
                  <a:fillRect l="-593" t="-1515" r="-297" b="-75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424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267048"/>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515712"/>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515712"/>
                <a:ext cx="7493783" cy="909160"/>
              </a:xfrm>
              <a:prstGeom prst="rect">
                <a:avLst/>
              </a:prstGeom>
              <a:blipFill>
                <a:blip r:embed="rId2"/>
                <a:stretch>
                  <a:fillRect t="-20833" b="-4167"/>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826643" y="3610311"/>
                <a:ext cx="3652370" cy="1328312"/>
              </a:xfrm>
              <a:prstGeom prst="rect">
                <a:avLst/>
              </a:prstGeom>
              <a:noFill/>
            </p:spPr>
            <p:txBody>
              <a:bodyPr wrap="square" rtlCol="0">
                <a:spAutoFit/>
              </a:bodyPr>
              <a:lstStyle/>
              <a:p>
                <a:pPr algn="just"/>
                <a:r>
                  <a:rPr lang="en-US" sz="1600" dirty="0"/>
                  <a:t>Since this is a random effect model,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 </m:t>
                    </m:r>
                  </m:oMath>
                </a14:m>
                <a:r>
                  <a:rPr lang="en-US" sz="1600" dirty="0"/>
                  <a:t> both come from a distribution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dirty="0"/>
                  <a:t> which is centered at the underlying true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oMath>
                </a14:m>
                <a:r>
                  <a:rPr lang="en-US" sz="1600" dirty="0"/>
                  <a:t>, rather than a fixed value.</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826643" y="3610311"/>
                <a:ext cx="3652370" cy="1328312"/>
              </a:xfrm>
              <a:prstGeom prst="rect">
                <a:avLst/>
              </a:prstGeom>
              <a:blipFill>
                <a:blip r:embed="rId6"/>
                <a:stretch>
                  <a:fillRect l="-1042" t="-1905" r="-1042"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370840">
                    <a:tc>
                      <a:txBody>
                        <a:bodyPr/>
                        <a:lstStyle/>
                        <a:p>
                          <a:pPr algn="ctr"/>
                          <a:r>
                            <a:rPr lang="en-US" sz="1400" b="1" dirty="0"/>
                            <a:t>Weight Formula</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𝑤</m:t>
                                    </m:r>
                                  </m:e>
                                  <m:sub>
                                    <m:r>
                                      <a:rPr lang="en-US" sz="1200" b="0" i="1" smtClean="0">
                                        <a:latin typeface="Cambria Math" panose="02040503050406030204" pitchFamily="18" charset="0"/>
                                        <a:ea typeface="Cambria Math" panose="02040503050406030204" pitchFamily="18" charset="0"/>
                                      </a:rPr>
                                      <m:t>𝑘</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𝑆𝐸</m:t>
                                        </m:r>
                                      </m:e>
                                      <m:sub>
                                        <m:r>
                                          <a:rPr lang="en-US" sz="1200" b="0" i="1" smtClean="0">
                                            <a:latin typeface="Cambria Math" panose="02040503050406030204" pitchFamily="18" charset="0"/>
                                            <a:ea typeface="Cambria Math" panose="02040503050406030204" pitchFamily="18" charset="0"/>
                                          </a:rPr>
                                          <m:t>𝑘</m:t>
                                        </m:r>
                                      </m:sub>
                                      <m:sup>
                                        <m:r>
                                          <a:rPr lang="en-US" sz="1200" b="0" i="1" smtClean="0">
                                            <a:latin typeface="Cambria Math" panose="02040503050406030204" pitchFamily="18" charset="0"/>
                                            <a:ea typeface="Cambria Math" panose="02040503050406030204" pitchFamily="18" charset="0"/>
                                          </a:rPr>
                                          <m:t>2</m:t>
                                        </m:r>
                                      </m:sup>
                                    </m:sSubSup>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m:t>
                                    </m:r>
                                  </m:sup>
                                </m:sSubSup>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1</m:t>
                                    </m:r>
                                  </m:num>
                                  <m:den>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𝑆𝐸</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2</m:t>
                                        </m:r>
                                      </m:sup>
                                    </m:sSubSup>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𝜏</m:t>
                                        </m:r>
                                      </m:e>
                                      <m:sup>
                                        <m:r>
                                          <a:rPr lang="en-US" sz="1200" i="1">
                                            <a:latin typeface="Cambria Math" panose="02040503050406030204" pitchFamily="18" charset="0"/>
                                            <a:ea typeface="Cambria Math" panose="02040503050406030204" pitchFamily="18" charset="0"/>
                                          </a:rPr>
                                          <m:t>2</m:t>
                                        </m:r>
                                      </m:sup>
                                    </m:sSup>
                                  </m:den>
                                </m:f>
                              </m:oMath>
                            </m:oMathPara>
                          </a14:m>
                          <a:endParaRPr lang="en-US" sz="1200" dirty="0"/>
                        </a:p>
                      </a:txBody>
                      <a:tcPr anchor="ctr"/>
                    </a:tc>
                    <a:extLst>
                      <a:ext uri="{0D108BD9-81ED-4DB2-BD59-A6C34878D82A}">
                        <a16:rowId xmlns:a16="http://schemas.microsoft.com/office/drawing/2014/main" val="2510895536"/>
                      </a:ext>
                    </a:extLst>
                  </a:tr>
                  <a:tr h="37084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37084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518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518160">
                    <a:tc>
                      <a:txBody>
                        <a:bodyPr/>
                        <a:lstStyle/>
                        <a:p>
                          <a:pPr algn="ctr"/>
                          <a:r>
                            <a:rPr lang="en-US" sz="1400" b="1" dirty="0"/>
                            <a:t>Weight Formula</a:t>
                          </a:r>
                        </a:p>
                      </a:txBody>
                      <a:tcPr anchor="ctr"/>
                    </a:tc>
                    <a:tc>
                      <a:txBody>
                        <a:bodyPr/>
                        <a:lstStyle/>
                        <a:p>
                          <a:endParaRPr lang="en-US"/>
                        </a:p>
                      </a:txBody>
                      <a:tcPr anchor="ctr">
                        <a:blipFill>
                          <a:blip r:embed="rId8"/>
                          <a:stretch>
                            <a:fillRect l="-37500" t="-173171" r="-136607" b="-197561"/>
                          </a:stretch>
                        </a:blipFill>
                      </a:tcPr>
                    </a:tc>
                    <a:tc>
                      <a:txBody>
                        <a:bodyPr/>
                        <a:lstStyle/>
                        <a:p>
                          <a:endParaRPr lang="en-US"/>
                        </a:p>
                      </a:txBody>
                      <a:tcPr anchor="ctr">
                        <a:blipFill>
                          <a:blip r:embed="rId8"/>
                          <a:stretch>
                            <a:fillRect l="-101650" t="-173171" r="-990" b="-197561"/>
                          </a:stretch>
                        </a:blipFill>
                      </a:tcPr>
                    </a:tc>
                    <a:extLst>
                      <a:ext uri="{0D108BD9-81ED-4DB2-BD59-A6C34878D82A}">
                        <a16:rowId xmlns:a16="http://schemas.microsoft.com/office/drawing/2014/main" val="2510895536"/>
                      </a:ext>
                    </a:extLst>
                  </a:tr>
                  <a:tr h="51816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45720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 </m:t>
                    </m:r>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tretch>
            <a:fill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677656"/>
              </a:xfrm>
              <a:prstGeom prst="rect">
                <a:avLst/>
              </a:prstGeom>
              <a:noFill/>
            </p:spPr>
            <p:txBody>
              <a:bodyPr wrap="square" rtlCol="0">
                <a:spAutoFit/>
              </a:bodyPr>
              <a:lstStyle/>
              <a:p>
                <a:r>
                  <a:rPr lang="en-US" sz="1200" dirty="0"/>
                  <a:t>All 30 samples generated under the null hypothesis (</a:t>
                </a:r>
                <a:r>
                  <a:rPr lang="en-US" sz="1200" dirty="0" err="1"/>
                  <a:t>p_red</a:t>
                </a:r>
                <a:r>
                  <a:rPr lang="en-US" sz="1200" dirty="0"/>
                  <a:t> = </a:t>
                </a:r>
                <a:r>
                  <a:rPr lang="en-US" sz="1200" dirty="0" err="1"/>
                  <a:t>p_blue</a:t>
                </a:r>
                <a:r>
                  <a:rPr lang="en-US" sz="1200" dirty="0"/>
                  <a:t> = 0.5). 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endParaRPr lang="en-US" sz="1200" dirty="0"/>
              </a:p>
              <a:p>
                <a:r>
                  <a:rPr lang="en-US" sz="1200" dirty="0"/>
                  <a:t>This illustrates </a:t>
                </a:r>
                <a:r>
                  <a:rPr lang="en-US" sz="1200" b="1" dirty="0"/>
                  <a:t>the multiple testing problem</a:t>
                </a:r>
                <a:r>
                  <a:rPr lang="en-US" sz="1200" dirty="0"/>
                  <a:t>.</a:t>
                </a:r>
              </a:p>
              <a:p>
                <a:endParaRPr lang="en-US" sz="1200" dirty="0"/>
              </a:p>
              <a:p>
                <a:r>
                  <a:rPr lang="en-US" sz="1200" b="1" dirty="0"/>
                  <a:t>Solution</a:t>
                </a:r>
                <a:r>
                  <a:rPr lang="en-US" sz="1200" dirty="0"/>
                  <a:t>: Apply correction methods to control error rates:</a:t>
                </a:r>
              </a:p>
              <a:p>
                <a:pPr marL="171450" indent="-171450">
                  <a:buFont typeface="Arial" panose="020B0604020202020204" pitchFamily="34" charset="0"/>
                  <a:buChar char="•"/>
                </a:pPr>
                <a:r>
                  <a:rPr lang="en-US" sz="1200" dirty="0"/>
                  <a:t>Family-wise error rate (FWER): e.g., Bonferroni correction (more stringent)</a:t>
                </a:r>
              </a:p>
              <a:p>
                <a:pPr marL="171450" indent="-171450">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677656"/>
              </a:xfrm>
              <a:prstGeom prst="rect">
                <a:avLst/>
              </a:prstGeom>
              <a:blipFill>
                <a:blip r:embed="rId8"/>
                <a:stretch>
                  <a:fillRect b="-472"/>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tretch>
            <a:fill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tretch>
            <a:fill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770344"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771814"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689790"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93469"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870564" y="1410913"/>
            <a:ext cx="3034831"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870564" y="1720775"/>
            <a:ext cx="3034831"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869094" y="3202196"/>
            <a:ext cx="3036301"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869094" y="3279888"/>
            <a:ext cx="3036301"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869094" y="2600644"/>
            <a:ext cx="3036301"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5BE4A0A8-C006-6A54-D5A0-DAC781B25845}"/>
                  </a:ext>
                </a:extLst>
              </p:cNvPr>
              <p:cNvSpPr/>
              <p:nvPr/>
            </p:nvSpPr>
            <p:spPr>
              <a:xfrm>
                <a:off x="6349048" y="5387558"/>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49048" y="5387558"/>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51544" y="5384713"/>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𝟏</m:t>
                          </m:r>
                        </m:sub>
                        <m:sup>
                          <m:r>
                            <a:rPr lang="en-US" b="0" i="1" smtClean="0">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51544" y="5384713"/>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up>
                          <m:r>
                            <a:rPr lang="en-US" i="1">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3333"/>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5">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 (PCA)</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for confounders.</a:t>
                </a:r>
              </a:p>
            </p:txBody>
          </p:sp>
        </mc:Choice>
        <mc:Fallback xmlns="">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228600" lvl="1" indent="-228600">
                  <a:buAutoNum type="arabicPeriod"/>
                </a:pPr>
                <a:r>
                  <a:rPr lang="en-US" sz="1200" i="1" dirty="0">
                    <a:solidFill>
                      <a:schemeClr val="tx1"/>
                    </a:solidFill>
                  </a:rPr>
                  <a:t>Columns of </a:t>
                </a:r>
                <a14:m>
                  <m:oMath xmlns:m="http://schemas.openxmlformats.org/officeDocument/2006/math">
                    <m:sSub>
                      <m:sSubPr>
                        <m:ctrlPr>
                          <a:rPr lang="en-US" sz="1200" b="1"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𝑼</m:t>
                        </m:r>
                      </m:e>
                      <m:sub>
                        <m:r>
                          <a:rPr lang="en-US" sz="1200" i="1">
                            <a:solidFill>
                              <a:schemeClr val="tx1"/>
                            </a:solidFill>
                            <a:latin typeface="Cambria Math" panose="02040503050406030204" pitchFamily="18" charset="0"/>
                          </a:rPr>
                          <m:t>𝑘</m:t>
                        </m:r>
                      </m:sub>
                    </m:sSub>
                  </m:oMath>
                </a14:m>
                <a:r>
                  <a:rPr lang="en-US" sz="1200" i="1" dirty="0">
                    <a:solidFill>
                      <a:schemeClr val="tx1"/>
                    </a:solidFill>
                  </a:rPr>
                  <a:t> are orthogonal unit left singular vectors of </a:t>
                </a:r>
                <a14:m>
                  <m:oMath xmlns:m="http://schemas.openxmlformats.org/officeDocument/2006/math">
                    <m:r>
                      <a:rPr lang="en-US" sz="1200" b="1" i="1" smtClean="0">
                        <a:solidFill>
                          <a:schemeClr val="tx1"/>
                        </a:solidFill>
                        <a:latin typeface="Cambria Math" panose="02040503050406030204" pitchFamily="18" charset="0"/>
                      </a:rPr>
                      <m:t>𝑿</m:t>
                    </m:r>
                  </m:oMath>
                </a14:m>
                <a:endParaRPr lang="en-US" sz="1200" i="1" dirty="0">
                  <a:solidFill>
                    <a:schemeClr val="tx1"/>
                  </a:solidFill>
                </a:endParaRPr>
              </a:p>
              <a:p>
                <a:pPr marL="228600" lvl="1" indent="-228600">
                  <a:buAutoNum type="arabicPeriod"/>
                </a:pPr>
                <a:r>
                  <a:rPr lang="en-US" sz="1200" i="1" dirty="0">
                    <a:solidFill>
                      <a:schemeClr val="tx1"/>
                    </a:solidFill>
                  </a:rPr>
                  <a:t>Column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𝑾</m:t>
                        </m:r>
                      </m:e>
                      <m:sub>
                        <m:r>
                          <a:rPr lang="en-US" sz="1200" b="0" i="1">
                            <a:solidFill>
                              <a:schemeClr val="tx1"/>
                            </a:solidFill>
                            <a:latin typeface="Cambria Math" panose="02040503050406030204" pitchFamily="18" charset="0"/>
                          </a:rPr>
                          <m:t>𝑘</m:t>
                        </m:r>
                      </m:sub>
                    </m:sSub>
                  </m:oMath>
                </a14:m>
                <a:r>
                  <a:rPr lang="en-US" sz="1200" i="1" dirty="0">
                    <a:solidFill>
                      <a:schemeClr val="tx1"/>
                    </a:solidFill>
                  </a:rPr>
                  <a:t> are orthogonal unit right singular vectors of </a:t>
                </a:r>
                <a14:m>
                  <m:oMath xmlns:m="http://schemas.openxmlformats.org/officeDocument/2006/math">
                    <m:r>
                      <a:rPr lang="en-US" sz="1200" b="1" i="1">
                        <a:solidFill>
                          <a:schemeClr val="tx1"/>
                        </a:solidFill>
                        <a:latin typeface="Cambria Math" panose="02040503050406030204" pitchFamily="18" charset="0"/>
                      </a:rPr>
                      <m:t>𝑿</m:t>
                    </m:r>
                  </m:oMath>
                </a14:m>
                <a:endParaRPr lang="en-US" sz="1200" dirty="0">
                  <a:solidFill>
                    <a:schemeClr val="tx1"/>
                  </a:solidFill>
                </a:endParaRPr>
              </a:p>
              <a:p>
                <a:pPr marL="228600" lvl="1" indent="-228600">
                  <a:buAutoNum type="arabicPeriod"/>
                </a:pPr>
                <a:r>
                  <a:rPr lang="en-US" sz="1200" dirty="0">
                    <a:solidFill>
                      <a:schemeClr val="tx1"/>
                    </a:solidFill>
                  </a:rPr>
                  <a:t>The diagonal elements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ea typeface="Cambria Math" panose="02040503050406030204" pitchFamily="18" charset="0"/>
                          </a:rPr>
                          <m:t>𝜮</m:t>
                        </m:r>
                      </m:e>
                      <m:sub>
                        <m:r>
                          <a:rPr lang="en-US" sz="1200" b="0" i="1">
                            <a:solidFill>
                              <a:schemeClr val="tx1"/>
                            </a:solidFill>
                            <a:latin typeface="Cambria Math" panose="02040503050406030204" pitchFamily="18" charset="0"/>
                          </a:rPr>
                          <m:t>𝑘</m:t>
                        </m:r>
                      </m:sub>
                    </m:sSub>
                  </m:oMath>
                </a14:m>
                <a:r>
                  <a:rPr lang="en-US" sz="1200" dirty="0">
                    <a:solidFill>
                      <a:schemeClr val="tx1"/>
                    </a:solidFill>
                  </a:rPr>
                  <a:t> is the singular values of </a:t>
                </a:r>
                <a14:m>
                  <m:oMath xmlns:m="http://schemas.openxmlformats.org/officeDocument/2006/math">
                    <m:r>
                      <a:rPr lang="en-US" sz="1200" b="1" i="1">
                        <a:solidFill>
                          <a:schemeClr val="tx1"/>
                        </a:solidFill>
                        <a:latin typeface="Cambria Math" panose="02040503050406030204" pitchFamily="18" charset="0"/>
                      </a:rPr>
                      <m:t>𝑿</m:t>
                    </m:r>
                  </m:oMath>
                </a14:m>
                <a:r>
                  <a:rPr lang="en-US" sz="1200" dirty="0">
                    <a:solidFill>
                      <a:schemeClr val="tx1"/>
                    </a:solidFill>
                  </a:rPr>
                  <a:t>, and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n-US" sz="1200" b="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𝑘</m:t>
                        </m:r>
                      </m:sub>
                    </m:sSub>
                    <m:r>
                      <a:rPr lang="en-US" sz="1200" b="0" i="1" smtClean="0">
                        <a:solidFill>
                          <a:schemeClr val="tx1"/>
                        </a:solidFill>
                        <a:latin typeface="Cambria Math" panose="02040503050406030204" pitchFamily="18" charset="0"/>
                      </a:rPr>
                      <m:t>&gt;0</m:t>
                    </m:r>
                  </m:oMath>
                </a14:m>
                <a:endParaRPr lang="en-US" sz="1200" dirty="0">
                  <a:solidFill>
                    <a:schemeClr val="tx1"/>
                  </a:solidFill>
                </a:endParaRPr>
              </a:p>
              <a:p>
                <a:pPr marL="228600" lvl="1" indent="-228600">
                  <a:buAutoNum type="arabicPeriod"/>
                </a:pPr>
                <a:r>
                  <a:rPr lang="en-US" sz="1200" i="1" dirty="0">
                    <a:solidFill>
                      <a:schemeClr val="tx1"/>
                    </a:solidFill>
                  </a:rPr>
                  <a:t>Proportion of variance explained (</a:t>
                </a:r>
                <a:r>
                  <a:rPr lang="en-US" sz="1200" b="1" i="1" dirty="0">
                    <a:solidFill>
                      <a:schemeClr val="tx1"/>
                    </a:solidFill>
                  </a:rPr>
                  <a:t>PVE</a:t>
                </a:r>
                <a:r>
                  <a:rPr lang="en-US" sz="1200" i="1" dirty="0">
                    <a:solidFill>
                      <a:schemeClr val="tx1"/>
                    </a:solidFill>
                  </a:rPr>
                  <a:t>) by each PC: </a:t>
                </a:r>
                <a:endParaRPr lang="en-US" sz="12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num>
                        <m:den>
                          <m:nary>
                            <m:naryPr>
                              <m:chr m:val="∑"/>
                              <m:limLoc m:val="subSup"/>
                              <m:ctrlPr>
                                <a:rPr lang="en-US" sz="1200" i="1">
                                  <a:solidFill>
                                    <a:schemeClr val="tx1"/>
                                  </a:solidFill>
                                  <a:latin typeface="Cambria Math" panose="02040503050406030204" pitchFamily="18" charset="0"/>
                                </a:rPr>
                              </m:ctrlPr>
                            </m:naryPr>
                            <m:sub>
                              <m:r>
                                <m:rPr>
                                  <m:brk m:alnAt="25"/>
                                </m:rP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𝑝</m:t>
                              </m:r>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e>
                          </m:nary>
                        </m:den>
                      </m:f>
                    </m:oMath>
                  </m:oMathPara>
                </a14:m>
                <a:endParaRPr lang="en-US" sz="1200" dirty="0">
                  <a:solidFill>
                    <a:schemeClr val="tx1"/>
                  </a:solidFill>
                </a:endParaRPr>
              </a:p>
            </p:txBody>
          </p:sp>
        </mc:Choice>
        <mc:Fallback xmlns="">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9896"/>
                </a:stretch>
              </a:blipFill>
              <a:ln>
                <a:solidFill>
                  <a:schemeClr val="tx1"/>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can be included in the model as covariates: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xmlns="">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xmlns="">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A4BA31-B719-0C08-CCA1-C595E740980D}"/>
                  </a:ext>
                </a:extLst>
              </p:cNvPr>
              <p:cNvSpPr txBox="1"/>
              <p:nvPr/>
            </p:nvSpPr>
            <p:spPr>
              <a:xfrm>
                <a:off x="619732" y="5575668"/>
                <a:ext cx="3678956" cy="646331"/>
              </a:xfrm>
              <a:prstGeom prst="rect">
                <a:avLst/>
              </a:prstGeom>
              <a:noFill/>
            </p:spPr>
            <p:txBody>
              <a:bodyPr wrap="none" rtlCol="0">
                <a:spAutoFit/>
              </a:bodyPr>
              <a:lstStyle/>
              <a:p>
                <a:pPr algn="ctr"/>
                <a:r>
                  <a:rPr lang="en-US" b="1" dirty="0"/>
                  <a:t>Singular Value Decomposition</a:t>
                </a:r>
                <a:r>
                  <a:rPr lang="zh-CN" altLang="en-US" b="1" dirty="0"/>
                  <a:t> </a:t>
                </a:r>
                <a:r>
                  <a:rPr lang="en-US" altLang="zh-CN" b="1" dirty="0"/>
                  <a:t>(SVD)</a:t>
                </a:r>
                <a:r>
                  <a:rPr lang="en-US" b="1" dirty="0"/>
                  <a:t> </a:t>
                </a:r>
              </a:p>
              <a:p>
                <a:pPr algn="ct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xmlns="">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619732" y="5575668"/>
                <a:ext cx="3678956" cy="646331"/>
              </a:xfrm>
              <a:prstGeom prst="rect">
                <a:avLst/>
              </a:prstGeom>
              <a:blipFill>
                <a:blip r:embed="rId14"/>
                <a:stretch>
                  <a:fillRect l="-687" t="-5769"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xmlns="">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2758-9BB6-AC72-9E44-4767DF4A99B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A78521B-817F-B64C-5785-1354CBD0F506}"/>
              </a:ext>
            </a:extLst>
          </p:cNvPr>
          <p:cNvSpPr/>
          <p:nvPr/>
        </p:nvSpPr>
        <p:spPr>
          <a:xfrm>
            <a:off x="4624078" y="4483458"/>
            <a:ext cx="4098251" cy="418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C1D7240-0CF0-C55E-1650-7D06C9DD84DC}"/>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Hidden Markov Model (HMM)</a:t>
            </a:r>
          </a:p>
        </p:txBody>
      </p:sp>
      <p:sp>
        <p:nvSpPr>
          <p:cNvPr id="4" name="Rounded Rectangle 3">
            <a:extLst>
              <a:ext uri="{FF2B5EF4-FFF2-40B4-BE49-F238E27FC236}">
                <a16:creationId xmlns:a16="http://schemas.microsoft.com/office/drawing/2014/main" id="{EDB37417-8F6F-8E1B-0EDD-F45C19847684}"/>
              </a:ext>
            </a:extLst>
          </p:cNvPr>
          <p:cNvSpPr/>
          <p:nvPr/>
        </p:nvSpPr>
        <p:spPr>
          <a:xfrm>
            <a:off x="416803" y="922542"/>
            <a:ext cx="8275784" cy="13311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7F319B20-ADB2-7A3E-3CA8-489F2A4FBBEC}"/>
              </a:ext>
            </a:extLst>
          </p:cNvPr>
          <p:cNvSpPr/>
          <p:nvPr/>
        </p:nvSpPr>
        <p:spPr>
          <a:xfrm>
            <a:off x="416803" y="2398253"/>
            <a:ext cx="8275784" cy="18728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AC307247-BE7F-9422-FE35-65A9BF882D5A}"/>
              </a:ext>
            </a:extLst>
          </p:cNvPr>
          <p:cNvSpPr txBox="1"/>
          <p:nvPr/>
        </p:nvSpPr>
        <p:spPr>
          <a:xfrm>
            <a:off x="2183696" y="2465995"/>
            <a:ext cx="4475988" cy="338554"/>
          </a:xfrm>
          <a:prstGeom prst="rect">
            <a:avLst/>
          </a:prstGeom>
          <a:noFill/>
        </p:spPr>
        <p:txBody>
          <a:bodyPr wrap="square" rtlCol="0" anchor="ctr">
            <a:spAutoFit/>
          </a:bodyPr>
          <a:lstStyle/>
          <a:p>
            <a:pPr algn="ctr"/>
            <a:r>
              <a:rPr lang="en-US" sz="1600" b="1" dirty="0"/>
              <a:t>Hidden Markov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697F1D-E500-CBFB-8861-D17D5AE24D15}"/>
                  </a:ext>
                </a:extLst>
              </p:cNvPr>
              <p:cNvSpPr txBox="1"/>
              <p:nvPr/>
            </p:nvSpPr>
            <p:spPr>
              <a:xfrm>
                <a:off x="925061" y="3691904"/>
                <a:ext cx="7267963" cy="461665"/>
              </a:xfrm>
              <a:prstGeom prst="rect">
                <a:avLst/>
              </a:prstGeom>
              <a:noFill/>
            </p:spPr>
            <p:txBody>
              <a:bodyPr wrap="square">
                <a:spAutoFit/>
              </a:bodyPr>
              <a:lstStyle/>
              <a:p>
                <a:pPr algn="just"/>
                <a:r>
                  <a:rPr lang="en-US" sz="1200" dirty="0">
                    <a:ea typeface="Cambria Math" panose="02040503050406030204" pitchFamily="18" charset="0"/>
                  </a:rPr>
                  <a:t>HMM extends the Markov Chain by adding observations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𝑇</m:t>
                        </m:r>
                      </m:sub>
                    </m:sSub>
                  </m:oMath>
                </a14:m>
                <a:r>
                  <a:rPr lang="en-US" sz="1200" dirty="0">
                    <a:ea typeface="Cambria Math" panose="02040503050406030204" pitchFamily="18" charset="0"/>
                  </a:rPr>
                  <a:t> while the underlying states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1</m:t>
                        </m:r>
                      </m:sub>
                    </m:sSub>
                    <m:r>
                      <a:rPr lang="en-US" sz="1200" b="0" i="1">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2</m:t>
                        </m:r>
                      </m:sub>
                    </m:sSub>
                    <m:r>
                      <a:rPr lang="en-US" sz="1200" b="0" i="1">
                        <a:latin typeface="Cambria Math" panose="02040503050406030204" pitchFamily="18" charset="0"/>
                      </a:rPr>
                      <m:t>, …,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𝑇</m:t>
                        </m:r>
                      </m:sub>
                    </m:sSub>
                  </m:oMath>
                </a14:m>
                <a:r>
                  <a:rPr lang="en-US" sz="1200" dirty="0">
                    <a:ea typeface="Cambria Math" panose="02040503050406030204" pitchFamily="18" charset="0"/>
                  </a:rPr>
                  <a:t> are hidden (unobservable), but at each time t we observe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that depends </a:t>
                </a:r>
                <a:r>
                  <a:rPr lang="en-US" sz="1200" b="1" dirty="0">
                    <a:ea typeface="Cambria Math" panose="02040503050406030204" pitchFamily="18" charset="0"/>
                  </a:rPr>
                  <a:t>only</a:t>
                </a:r>
                <a:r>
                  <a:rPr lang="en-US" sz="1200" dirty="0">
                    <a:ea typeface="Cambria Math" panose="02040503050406030204" pitchFamily="18" charset="0"/>
                  </a:rPr>
                  <a:t> on the current hidden state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a:t>
                </a:r>
              </a:p>
            </p:txBody>
          </p:sp>
        </mc:Choice>
        <mc:Fallback xmlns="">
          <p:sp>
            <p:nvSpPr>
              <p:cNvPr id="13" name="TextBox 12">
                <a:extLst>
                  <a:ext uri="{FF2B5EF4-FFF2-40B4-BE49-F238E27FC236}">
                    <a16:creationId xmlns:a16="http://schemas.microsoft.com/office/drawing/2014/main" id="{82697F1D-E500-CBFB-8861-D17D5AE24D15}"/>
                  </a:ext>
                </a:extLst>
              </p:cNvPr>
              <p:cNvSpPr txBox="1">
                <a:spLocks noRot="1" noChangeAspect="1" noMove="1" noResize="1" noEditPoints="1" noAdjustHandles="1" noChangeArrowheads="1" noChangeShapeType="1" noTextEdit="1"/>
              </p:cNvSpPr>
              <p:nvPr/>
            </p:nvSpPr>
            <p:spPr>
              <a:xfrm>
                <a:off x="925061" y="3691904"/>
                <a:ext cx="7267963" cy="461665"/>
              </a:xfrm>
              <a:prstGeom prst="rect">
                <a:avLst/>
              </a:prstGeom>
              <a:blipFill>
                <a:blip r:embed="rId2"/>
                <a:stretch>
                  <a:fillRect b="-108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F15942-3A0E-DBAA-841D-49FFA591D61C}"/>
              </a:ext>
            </a:extLst>
          </p:cNvPr>
          <p:cNvSpPr txBox="1"/>
          <p:nvPr/>
        </p:nvSpPr>
        <p:spPr>
          <a:xfrm>
            <a:off x="4545792" y="4562097"/>
            <a:ext cx="4475988" cy="338554"/>
          </a:xfrm>
          <a:prstGeom prst="rect">
            <a:avLst/>
          </a:prstGeom>
          <a:noFill/>
        </p:spPr>
        <p:txBody>
          <a:bodyPr wrap="square" rtlCol="0" anchor="ctr">
            <a:spAutoFit/>
          </a:bodyPr>
          <a:lstStyle/>
          <a:p>
            <a:pPr algn="ctr"/>
            <a:r>
              <a:rPr lang="en-US" sz="1600" b="1" dirty="0"/>
              <a:t>Applications of HMM</a:t>
            </a:r>
          </a:p>
        </p:txBody>
      </p:sp>
      <p:sp>
        <p:nvSpPr>
          <p:cNvPr id="3" name="TextBox 2">
            <a:extLst>
              <a:ext uri="{FF2B5EF4-FFF2-40B4-BE49-F238E27FC236}">
                <a16:creationId xmlns:a16="http://schemas.microsoft.com/office/drawing/2014/main" id="{48929066-CE22-3507-5ECF-458C8C5B3D65}"/>
              </a:ext>
            </a:extLst>
          </p:cNvPr>
          <p:cNvSpPr txBox="1"/>
          <p:nvPr/>
        </p:nvSpPr>
        <p:spPr>
          <a:xfrm>
            <a:off x="555557" y="470899"/>
            <a:ext cx="8102277" cy="430887"/>
          </a:xfrm>
          <a:prstGeom prst="rect">
            <a:avLst/>
          </a:prstGeom>
          <a:noFill/>
        </p:spPr>
        <p:txBody>
          <a:bodyPr wrap="square" rtlCol="0">
            <a:spAutoFit/>
          </a:bodyPr>
          <a:lstStyle/>
          <a:p>
            <a:pPr algn="ctr"/>
            <a:r>
              <a:rPr lang="en-US" sz="1100" dirty="0"/>
              <a:t>HMMs figure out what's happening behind the scenes by watching what you can actually see, </a:t>
            </a:r>
          </a:p>
          <a:p>
            <a:pPr algn="ctr"/>
            <a:r>
              <a:rPr lang="en-US" sz="1100" dirty="0"/>
              <a:t>knowing that hidden states tend to persist from one position to the next</a:t>
            </a:r>
          </a:p>
        </p:txBody>
      </p:sp>
      <p:cxnSp>
        <p:nvCxnSpPr>
          <p:cNvPr id="9" name="Straight Arrow Connector 8">
            <a:extLst>
              <a:ext uri="{FF2B5EF4-FFF2-40B4-BE49-F238E27FC236}">
                <a16:creationId xmlns:a16="http://schemas.microsoft.com/office/drawing/2014/main" id="{2C443B05-4219-B1A0-B5CD-741A58D70810}"/>
              </a:ext>
            </a:extLst>
          </p:cNvPr>
          <p:cNvCxnSpPr>
            <a:cxnSpLocks/>
          </p:cNvCxnSpPr>
          <p:nvPr/>
        </p:nvCxnSpPr>
        <p:spPr>
          <a:xfrm flipV="1">
            <a:off x="3328213" y="1546831"/>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C6AF84B-D074-24FE-7F32-CA418873D6C0}"/>
                  </a:ext>
                </a:extLst>
              </p:cNvPr>
              <p:cNvSpPr/>
              <p:nvPr/>
            </p:nvSpPr>
            <p:spPr>
              <a:xfrm>
                <a:off x="1109946"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14" name="Oval 13">
                <a:extLst>
                  <a:ext uri="{FF2B5EF4-FFF2-40B4-BE49-F238E27FC236}">
                    <a16:creationId xmlns:a16="http://schemas.microsoft.com/office/drawing/2014/main" id="{2C6AF84B-D074-24FE-7F32-CA418873D6C0}"/>
                  </a:ext>
                </a:extLst>
              </p:cNvPr>
              <p:cNvSpPr>
                <a:spLocks noRot="1" noChangeAspect="1" noMove="1" noResize="1" noEditPoints="1" noAdjustHandles="1" noChangeArrowheads="1" noChangeShapeType="1" noTextEdit="1"/>
              </p:cNvSpPr>
              <p:nvPr/>
            </p:nvSpPr>
            <p:spPr>
              <a:xfrm>
                <a:off x="1109946" y="1422658"/>
                <a:ext cx="251581" cy="251581"/>
              </a:xfrm>
              <a:prstGeom prst="ellipse">
                <a:avLst/>
              </a:prstGeom>
              <a:blipFill>
                <a:blip r:embed="rId3"/>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8CA40D4A-74CC-4FD2-5E55-9E0A88A3FC1E}"/>
                  </a:ext>
                </a:extLst>
              </p:cNvPr>
              <p:cNvSpPr/>
              <p:nvPr/>
            </p:nvSpPr>
            <p:spPr>
              <a:xfrm>
                <a:off x="1765508"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21" name="Oval 20">
                <a:extLst>
                  <a:ext uri="{FF2B5EF4-FFF2-40B4-BE49-F238E27FC236}">
                    <a16:creationId xmlns:a16="http://schemas.microsoft.com/office/drawing/2014/main" id="{8CA40D4A-74CC-4FD2-5E55-9E0A88A3FC1E}"/>
                  </a:ext>
                </a:extLst>
              </p:cNvPr>
              <p:cNvSpPr>
                <a:spLocks noRot="1" noChangeAspect="1" noMove="1" noResize="1" noEditPoints="1" noAdjustHandles="1" noChangeArrowheads="1" noChangeShapeType="1" noTextEdit="1"/>
              </p:cNvSpPr>
              <p:nvPr/>
            </p:nvSpPr>
            <p:spPr>
              <a:xfrm>
                <a:off x="1765508" y="1422658"/>
                <a:ext cx="251581" cy="251581"/>
              </a:xfrm>
              <a:prstGeom prst="ellipse">
                <a:avLst/>
              </a:prstGeom>
              <a:blipFill>
                <a:blip r:embed="rId4"/>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BBE3B2F7-5959-5AAD-6751-4ADD8F2B4BA5}"/>
                  </a:ext>
                </a:extLst>
              </p:cNvPr>
              <p:cNvSpPr/>
              <p:nvPr/>
            </p:nvSpPr>
            <p:spPr>
              <a:xfrm>
                <a:off x="2421070"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22" name="Oval 21">
                <a:extLst>
                  <a:ext uri="{FF2B5EF4-FFF2-40B4-BE49-F238E27FC236}">
                    <a16:creationId xmlns:a16="http://schemas.microsoft.com/office/drawing/2014/main" id="{BBE3B2F7-5959-5AAD-6751-4ADD8F2B4BA5}"/>
                  </a:ext>
                </a:extLst>
              </p:cNvPr>
              <p:cNvSpPr>
                <a:spLocks noRot="1" noChangeAspect="1" noMove="1" noResize="1" noEditPoints="1" noAdjustHandles="1" noChangeArrowheads="1" noChangeShapeType="1" noTextEdit="1"/>
              </p:cNvSpPr>
              <p:nvPr/>
            </p:nvSpPr>
            <p:spPr>
              <a:xfrm>
                <a:off x="2421070" y="1422658"/>
                <a:ext cx="251581" cy="251581"/>
              </a:xfrm>
              <a:prstGeom prst="ellipse">
                <a:avLst/>
              </a:prstGeom>
              <a:blipFill>
                <a:blip r:embed="rId5"/>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EB2DA1F9-D03F-9853-2D32-CB4800DF2512}"/>
                  </a:ext>
                </a:extLst>
              </p:cNvPr>
              <p:cNvSpPr/>
              <p:nvPr/>
            </p:nvSpPr>
            <p:spPr>
              <a:xfrm>
                <a:off x="3076632"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23" name="Oval 22">
                <a:extLst>
                  <a:ext uri="{FF2B5EF4-FFF2-40B4-BE49-F238E27FC236}">
                    <a16:creationId xmlns:a16="http://schemas.microsoft.com/office/drawing/2014/main" id="{EB2DA1F9-D03F-9853-2D32-CB4800DF2512}"/>
                  </a:ext>
                </a:extLst>
              </p:cNvPr>
              <p:cNvSpPr>
                <a:spLocks noRot="1" noChangeAspect="1" noMove="1" noResize="1" noEditPoints="1" noAdjustHandles="1" noChangeArrowheads="1" noChangeShapeType="1" noTextEdit="1"/>
              </p:cNvSpPr>
              <p:nvPr/>
            </p:nvSpPr>
            <p:spPr>
              <a:xfrm>
                <a:off x="3076632" y="1422658"/>
                <a:ext cx="251581" cy="251581"/>
              </a:xfrm>
              <a:prstGeom prst="ellipse">
                <a:avLst/>
              </a:prstGeom>
              <a:blipFill>
                <a:blip r:embed="rId6"/>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7E0A466-834E-531D-2146-155B9D442C79}"/>
              </a:ext>
            </a:extLst>
          </p:cNvPr>
          <p:cNvCxnSpPr>
            <a:cxnSpLocks/>
            <a:stCxn id="22" idx="6"/>
            <a:endCxn id="23" idx="2"/>
          </p:cNvCxnSpPr>
          <p:nvPr/>
        </p:nvCxnSpPr>
        <p:spPr>
          <a:xfrm>
            <a:off x="2672651"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51BA0E4-EEE9-7D79-C43A-82D3CE1ECFCE}"/>
              </a:ext>
            </a:extLst>
          </p:cNvPr>
          <p:cNvCxnSpPr>
            <a:cxnSpLocks/>
            <a:stCxn id="21" idx="6"/>
            <a:endCxn id="22" idx="2"/>
          </p:cNvCxnSpPr>
          <p:nvPr/>
        </p:nvCxnSpPr>
        <p:spPr>
          <a:xfrm>
            <a:off x="2017089"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22883B9-0339-C0A0-762D-5782A6B4C6F2}"/>
              </a:ext>
            </a:extLst>
          </p:cNvPr>
          <p:cNvCxnSpPr>
            <a:cxnSpLocks/>
            <a:stCxn id="14" idx="6"/>
            <a:endCxn id="21" idx="2"/>
          </p:cNvCxnSpPr>
          <p:nvPr/>
        </p:nvCxnSpPr>
        <p:spPr>
          <a:xfrm>
            <a:off x="1361527"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BC1088A-CE2C-3EA6-AA94-FA86037E1E25}"/>
              </a:ext>
            </a:extLst>
          </p:cNvPr>
          <p:cNvCxnSpPr>
            <a:cxnSpLocks/>
            <a:endCxn id="14" idx="2"/>
          </p:cNvCxnSpPr>
          <p:nvPr/>
        </p:nvCxnSpPr>
        <p:spPr>
          <a:xfrm>
            <a:off x="917978" y="1548449"/>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A3F599C7-CC1D-BB91-E57A-3A69924A15E9}"/>
              </a:ext>
            </a:extLst>
          </p:cNvPr>
          <p:cNvSpPr txBox="1"/>
          <p:nvPr/>
        </p:nvSpPr>
        <p:spPr>
          <a:xfrm>
            <a:off x="644458" y="1370254"/>
            <a:ext cx="290464" cy="276999"/>
          </a:xfrm>
          <a:prstGeom prst="rect">
            <a:avLst/>
          </a:prstGeom>
          <a:noFill/>
        </p:spPr>
        <p:txBody>
          <a:bodyPr wrap="none" rtlCol="0">
            <a:spAutoFit/>
          </a:bodyPr>
          <a:lstStyle/>
          <a:p>
            <a:r>
              <a:rPr lang="en-US" sz="1200" dirty="0"/>
              <a:t>…</a:t>
            </a:r>
          </a:p>
        </p:txBody>
      </p:sp>
      <p:sp>
        <p:nvSpPr>
          <p:cNvPr id="47" name="TextBox 46">
            <a:extLst>
              <a:ext uri="{FF2B5EF4-FFF2-40B4-BE49-F238E27FC236}">
                <a16:creationId xmlns:a16="http://schemas.microsoft.com/office/drawing/2014/main" id="{F37A45C7-E87B-366C-370E-F7A5955D1C5C}"/>
              </a:ext>
            </a:extLst>
          </p:cNvPr>
          <p:cNvSpPr txBox="1"/>
          <p:nvPr/>
        </p:nvSpPr>
        <p:spPr>
          <a:xfrm>
            <a:off x="3542594" y="1376875"/>
            <a:ext cx="290464" cy="276999"/>
          </a:xfrm>
          <a:prstGeom prst="rect">
            <a:avLst/>
          </a:prstGeom>
          <a:noFill/>
        </p:spPr>
        <p:txBody>
          <a:bodyPr wrap="none" rtlCol="0">
            <a:spAutoFit/>
          </a:bodyPr>
          <a:lstStyle/>
          <a:p>
            <a:r>
              <a:rPr lang="en-US" sz="1200" dirty="0"/>
              <a:t>…</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89FB0D-D39B-E559-FA66-9856BF69FA31}"/>
                  </a:ext>
                </a:extLst>
              </p:cNvPr>
              <p:cNvSpPr txBox="1"/>
              <p:nvPr/>
            </p:nvSpPr>
            <p:spPr>
              <a:xfrm>
                <a:off x="3887135" y="1211932"/>
                <a:ext cx="4670314" cy="892552"/>
              </a:xfrm>
              <a:prstGeom prst="rect">
                <a:avLst/>
              </a:prstGeom>
              <a:noFill/>
            </p:spPr>
            <p:txBody>
              <a:bodyPr wrap="square" rtlCol="0">
                <a:spAutoFit/>
              </a:bodyPr>
              <a:lstStyle/>
              <a:p>
                <a:r>
                  <a:rPr lang="en-US" sz="1300" dirty="0"/>
                  <a:t>For a sequence of random variables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𝑇</m:t>
                        </m:r>
                      </m:sub>
                    </m:sSub>
                  </m:oMath>
                </a14:m>
                <a:r>
                  <a:rPr lang="en-US" sz="1300" dirty="0"/>
                  <a:t>, the Markov property states that the future state depends only on the current state, not on the past history:</a:t>
                </a: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𝑃</m:t>
                      </m:r>
                      <m:d>
                        <m:dPr>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𝑡</m:t>
                              </m:r>
                              <m:r>
                                <a:rPr lang="en-US" sz="1300" b="0" i="1" smtClean="0">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1</m:t>
                              </m:r>
                            </m:sub>
                          </m:sSub>
                          <m:r>
                            <a:rPr lang="en-US" sz="1300" i="1">
                              <a:latin typeface="Cambria Math" panose="02040503050406030204" pitchFamily="18" charset="0"/>
                            </a:rPr>
                            <m:t>,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2</m:t>
                              </m:r>
                            </m:sub>
                          </m:sSub>
                          <m:r>
                            <a:rPr lang="en-US" sz="1300" i="1">
                              <a:latin typeface="Cambria Math" panose="02040503050406030204" pitchFamily="18" charset="0"/>
                            </a:rPr>
                            <m:t>, …,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b="0" i="1" smtClean="0">
                                  <a:latin typeface="Cambria Math" panose="02040503050406030204" pitchFamily="18" charset="0"/>
                                </a:rPr>
                                <m:t>𝑡</m:t>
                              </m:r>
                            </m:sub>
                          </m:sSub>
                        </m:e>
                      </m:d>
                      <m:r>
                        <a:rPr lang="en-US" sz="1300" b="0" i="1" smtClean="0">
                          <a:latin typeface="Cambria Math" panose="02040503050406030204" pitchFamily="18" charset="0"/>
                        </a:rPr>
                        <m:t>=</m:t>
                      </m:r>
                      <m:r>
                        <a:rPr lang="en-US" sz="1300" i="1">
                          <a:latin typeface="Cambria Math" panose="02040503050406030204" pitchFamily="18" charset="0"/>
                        </a:rPr>
                        <m:t>𝑃</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r>
                                <a:rPr lang="en-US" sz="1300" i="1">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sub>
                          </m:sSub>
                        </m:e>
                      </m:d>
                    </m:oMath>
                  </m:oMathPara>
                </a14:m>
                <a:endParaRPr lang="en-US" sz="1300" dirty="0"/>
              </a:p>
            </p:txBody>
          </p:sp>
        </mc:Choice>
        <mc:Fallback xmlns="">
          <p:sp>
            <p:nvSpPr>
              <p:cNvPr id="64" name="TextBox 63">
                <a:extLst>
                  <a:ext uri="{FF2B5EF4-FFF2-40B4-BE49-F238E27FC236}">
                    <a16:creationId xmlns:a16="http://schemas.microsoft.com/office/drawing/2014/main" id="{DE89FB0D-D39B-E559-FA66-9856BF69FA31}"/>
                  </a:ext>
                </a:extLst>
              </p:cNvPr>
              <p:cNvSpPr txBox="1">
                <a:spLocks noRot="1" noChangeAspect="1" noMove="1" noResize="1" noEditPoints="1" noAdjustHandles="1" noChangeArrowheads="1" noChangeShapeType="1" noTextEdit="1"/>
              </p:cNvSpPr>
              <p:nvPr/>
            </p:nvSpPr>
            <p:spPr>
              <a:xfrm>
                <a:off x="3887135" y="1211932"/>
                <a:ext cx="4670314" cy="892552"/>
              </a:xfrm>
              <a:prstGeom prst="rect">
                <a:avLst/>
              </a:prstGeom>
              <a:blipFill>
                <a:blip r:embed="rId7"/>
                <a:stretch>
                  <a:fillRect l="-543" t="-1408"/>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8D1EBA4C-E2D3-DD96-80BE-308110EDEAB2}"/>
              </a:ext>
            </a:extLst>
          </p:cNvPr>
          <p:cNvCxnSpPr>
            <a:cxnSpLocks/>
          </p:cNvCxnSpPr>
          <p:nvPr/>
        </p:nvCxnSpPr>
        <p:spPr>
          <a:xfrm flipV="1">
            <a:off x="4246310" y="347501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FCEA006D-3251-F08D-524E-7BA15DFD88BD}"/>
                  </a:ext>
                </a:extLst>
              </p:cNvPr>
              <p:cNvSpPr/>
              <p:nvPr/>
            </p:nvSpPr>
            <p:spPr>
              <a:xfrm>
                <a:off x="2028043"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66" name="Oval 65">
                <a:extLst>
                  <a:ext uri="{FF2B5EF4-FFF2-40B4-BE49-F238E27FC236}">
                    <a16:creationId xmlns:a16="http://schemas.microsoft.com/office/drawing/2014/main" id="{FCEA006D-3251-F08D-524E-7BA15DFD88BD}"/>
                  </a:ext>
                </a:extLst>
              </p:cNvPr>
              <p:cNvSpPr>
                <a:spLocks noRot="1" noChangeAspect="1" noMove="1" noResize="1" noEditPoints="1" noAdjustHandles="1" noChangeArrowheads="1" noChangeShapeType="1" noTextEdit="1"/>
              </p:cNvSpPr>
              <p:nvPr/>
            </p:nvSpPr>
            <p:spPr>
              <a:xfrm>
                <a:off x="2028043" y="3350841"/>
                <a:ext cx="251581" cy="251581"/>
              </a:xfrm>
              <a:prstGeom prst="ellipse">
                <a:avLst/>
              </a:prstGeom>
              <a:blipFill>
                <a:blip r:embed="rId8"/>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8D4DEF1-6D7F-E5F1-E5FC-CDFA58C4D748}"/>
                  </a:ext>
                </a:extLst>
              </p:cNvPr>
              <p:cNvSpPr/>
              <p:nvPr/>
            </p:nvSpPr>
            <p:spPr>
              <a:xfrm>
                <a:off x="2683605"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67" name="Oval 66">
                <a:extLst>
                  <a:ext uri="{FF2B5EF4-FFF2-40B4-BE49-F238E27FC236}">
                    <a16:creationId xmlns:a16="http://schemas.microsoft.com/office/drawing/2014/main" id="{A8D4DEF1-6D7F-E5F1-E5FC-CDFA58C4D748}"/>
                  </a:ext>
                </a:extLst>
              </p:cNvPr>
              <p:cNvSpPr>
                <a:spLocks noRot="1" noChangeAspect="1" noMove="1" noResize="1" noEditPoints="1" noAdjustHandles="1" noChangeArrowheads="1" noChangeShapeType="1" noTextEdit="1"/>
              </p:cNvSpPr>
              <p:nvPr/>
            </p:nvSpPr>
            <p:spPr>
              <a:xfrm>
                <a:off x="2683605" y="3350841"/>
                <a:ext cx="251581" cy="251581"/>
              </a:xfrm>
              <a:prstGeom prst="ellipse">
                <a:avLst/>
              </a:prstGeom>
              <a:blipFill>
                <a:blip r:embed="rId9"/>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DBC15BC8-67AF-98C2-600F-504E5F136A9F}"/>
                  </a:ext>
                </a:extLst>
              </p:cNvPr>
              <p:cNvSpPr/>
              <p:nvPr/>
            </p:nvSpPr>
            <p:spPr>
              <a:xfrm>
                <a:off x="3339167"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68" name="Oval 67">
                <a:extLst>
                  <a:ext uri="{FF2B5EF4-FFF2-40B4-BE49-F238E27FC236}">
                    <a16:creationId xmlns:a16="http://schemas.microsoft.com/office/drawing/2014/main" id="{DBC15BC8-67AF-98C2-600F-504E5F136A9F}"/>
                  </a:ext>
                </a:extLst>
              </p:cNvPr>
              <p:cNvSpPr>
                <a:spLocks noRot="1" noChangeAspect="1" noMove="1" noResize="1" noEditPoints="1" noAdjustHandles="1" noChangeArrowheads="1" noChangeShapeType="1" noTextEdit="1"/>
              </p:cNvSpPr>
              <p:nvPr/>
            </p:nvSpPr>
            <p:spPr>
              <a:xfrm>
                <a:off x="3339167" y="3350841"/>
                <a:ext cx="251581" cy="251581"/>
              </a:xfrm>
              <a:prstGeom prst="ellipse">
                <a:avLst/>
              </a:prstGeom>
              <a:blipFill>
                <a:blip r:embed="rId10"/>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4733A31C-6701-6D27-7797-EC0C18DC721A}"/>
                  </a:ext>
                </a:extLst>
              </p:cNvPr>
              <p:cNvSpPr/>
              <p:nvPr/>
            </p:nvSpPr>
            <p:spPr>
              <a:xfrm>
                <a:off x="3994729"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69" name="Oval 68">
                <a:extLst>
                  <a:ext uri="{FF2B5EF4-FFF2-40B4-BE49-F238E27FC236}">
                    <a16:creationId xmlns:a16="http://schemas.microsoft.com/office/drawing/2014/main" id="{4733A31C-6701-6D27-7797-EC0C18DC721A}"/>
                  </a:ext>
                </a:extLst>
              </p:cNvPr>
              <p:cNvSpPr>
                <a:spLocks noRot="1" noChangeAspect="1" noMove="1" noResize="1" noEditPoints="1" noAdjustHandles="1" noChangeArrowheads="1" noChangeShapeType="1" noTextEdit="1"/>
              </p:cNvSpPr>
              <p:nvPr/>
            </p:nvSpPr>
            <p:spPr>
              <a:xfrm>
                <a:off x="3994729" y="3350841"/>
                <a:ext cx="251581" cy="251581"/>
              </a:xfrm>
              <a:prstGeom prst="ellipse">
                <a:avLst/>
              </a:prstGeom>
              <a:blipFill>
                <a:blip r:embed="rId11"/>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0748DB28-2465-35BE-9F82-8BC819E676F7}"/>
                  </a:ext>
                </a:extLst>
              </p:cNvPr>
              <p:cNvSpPr/>
              <p:nvPr/>
            </p:nvSpPr>
            <p:spPr>
              <a:xfrm>
                <a:off x="2028043"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oMath>
                  </m:oMathPara>
                </a14:m>
                <a:endParaRPr lang="en-US" sz="1200" dirty="0"/>
              </a:p>
            </p:txBody>
          </p:sp>
        </mc:Choice>
        <mc:Fallback xmlns="">
          <p:sp>
            <p:nvSpPr>
              <p:cNvPr id="70" name="Oval 69">
                <a:extLst>
                  <a:ext uri="{FF2B5EF4-FFF2-40B4-BE49-F238E27FC236}">
                    <a16:creationId xmlns:a16="http://schemas.microsoft.com/office/drawing/2014/main" id="{0748DB28-2465-35BE-9F82-8BC819E676F7}"/>
                  </a:ext>
                </a:extLst>
              </p:cNvPr>
              <p:cNvSpPr>
                <a:spLocks noRot="1" noChangeAspect="1" noMove="1" noResize="1" noEditPoints="1" noAdjustHandles="1" noChangeArrowheads="1" noChangeShapeType="1" noTextEdit="1"/>
              </p:cNvSpPr>
              <p:nvPr/>
            </p:nvSpPr>
            <p:spPr>
              <a:xfrm>
                <a:off x="2028043" y="2900621"/>
                <a:ext cx="251581" cy="251581"/>
              </a:xfrm>
              <a:prstGeom prst="ellipse">
                <a:avLst/>
              </a:prstGeom>
              <a:blipFill>
                <a:blip r:embed="rId12"/>
                <a:stretch>
                  <a:fillRect l="-28571"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D35F2952-F1E5-9480-7217-84D9D208456C}"/>
                  </a:ext>
                </a:extLst>
              </p:cNvPr>
              <p:cNvSpPr/>
              <p:nvPr/>
            </p:nvSpPr>
            <p:spPr>
              <a:xfrm>
                <a:off x="2683605"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oMath>
                  </m:oMathPara>
                </a14:m>
                <a:endParaRPr lang="en-US" sz="1200" dirty="0"/>
              </a:p>
            </p:txBody>
          </p:sp>
        </mc:Choice>
        <mc:Fallback xmlns="">
          <p:sp>
            <p:nvSpPr>
              <p:cNvPr id="71" name="Oval 70">
                <a:extLst>
                  <a:ext uri="{FF2B5EF4-FFF2-40B4-BE49-F238E27FC236}">
                    <a16:creationId xmlns:a16="http://schemas.microsoft.com/office/drawing/2014/main" id="{D35F2952-F1E5-9480-7217-84D9D208456C}"/>
                  </a:ext>
                </a:extLst>
              </p:cNvPr>
              <p:cNvSpPr>
                <a:spLocks noRot="1" noChangeAspect="1" noMove="1" noResize="1" noEditPoints="1" noAdjustHandles="1" noChangeArrowheads="1" noChangeShapeType="1" noTextEdit="1"/>
              </p:cNvSpPr>
              <p:nvPr/>
            </p:nvSpPr>
            <p:spPr>
              <a:xfrm>
                <a:off x="2683605" y="2900621"/>
                <a:ext cx="251581" cy="251581"/>
              </a:xfrm>
              <a:prstGeom prst="ellipse">
                <a:avLst/>
              </a:prstGeom>
              <a:blipFill>
                <a:blip r:embed="rId13"/>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CCE6EB6D-50D8-619E-3515-309702925756}"/>
                  </a:ext>
                </a:extLst>
              </p:cNvPr>
              <p:cNvSpPr/>
              <p:nvPr/>
            </p:nvSpPr>
            <p:spPr>
              <a:xfrm>
                <a:off x="3339167"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3</m:t>
                          </m:r>
                        </m:sub>
                      </m:sSub>
                    </m:oMath>
                  </m:oMathPara>
                </a14:m>
                <a:endParaRPr lang="en-US" sz="1200" dirty="0"/>
              </a:p>
            </p:txBody>
          </p:sp>
        </mc:Choice>
        <mc:Fallback xmlns="">
          <p:sp>
            <p:nvSpPr>
              <p:cNvPr id="72" name="Oval 71">
                <a:extLst>
                  <a:ext uri="{FF2B5EF4-FFF2-40B4-BE49-F238E27FC236}">
                    <a16:creationId xmlns:a16="http://schemas.microsoft.com/office/drawing/2014/main" id="{CCE6EB6D-50D8-619E-3515-309702925756}"/>
                  </a:ext>
                </a:extLst>
              </p:cNvPr>
              <p:cNvSpPr>
                <a:spLocks noRot="1" noChangeAspect="1" noMove="1" noResize="1" noEditPoints="1" noAdjustHandles="1" noChangeArrowheads="1" noChangeShapeType="1" noTextEdit="1"/>
              </p:cNvSpPr>
              <p:nvPr/>
            </p:nvSpPr>
            <p:spPr>
              <a:xfrm>
                <a:off x="3339167" y="2900621"/>
                <a:ext cx="251581" cy="251581"/>
              </a:xfrm>
              <a:prstGeom prst="ellipse">
                <a:avLst/>
              </a:prstGeom>
              <a:blipFill>
                <a:blip r:embed="rId14"/>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11AC307B-AB96-4FC3-C9EF-68C6B456A734}"/>
                  </a:ext>
                </a:extLst>
              </p:cNvPr>
              <p:cNvSpPr/>
              <p:nvPr/>
            </p:nvSpPr>
            <p:spPr>
              <a:xfrm>
                <a:off x="3994729"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4</m:t>
                          </m:r>
                        </m:sub>
                      </m:sSub>
                    </m:oMath>
                  </m:oMathPara>
                </a14:m>
                <a:endParaRPr lang="en-US" sz="1200" dirty="0"/>
              </a:p>
            </p:txBody>
          </p:sp>
        </mc:Choice>
        <mc:Fallback xmlns="">
          <p:sp>
            <p:nvSpPr>
              <p:cNvPr id="73" name="Oval 72">
                <a:extLst>
                  <a:ext uri="{FF2B5EF4-FFF2-40B4-BE49-F238E27FC236}">
                    <a16:creationId xmlns:a16="http://schemas.microsoft.com/office/drawing/2014/main" id="{11AC307B-AB96-4FC3-C9EF-68C6B456A734}"/>
                  </a:ext>
                </a:extLst>
              </p:cNvPr>
              <p:cNvSpPr>
                <a:spLocks noRot="1" noChangeAspect="1" noMove="1" noResize="1" noEditPoints="1" noAdjustHandles="1" noChangeArrowheads="1" noChangeShapeType="1" noTextEdit="1"/>
              </p:cNvSpPr>
              <p:nvPr/>
            </p:nvSpPr>
            <p:spPr>
              <a:xfrm>
                <a:off x="3994729" y="2900621"/>
                <a:ext cx="251581" cy="251581"/>
              </a:xfrm>
              <a:prstGeom prst="ellipse">
                <a:avLst/>
              </a:prstGeom>
              <a:blipFill>
                <a:blip r:embed="rId15"/>
                <a:stretch>
                  <a:fillRect l="-26087" b="-14286"/>
                </a:stretch>
              </a:blipFill>
              <a:ln>
                <a:solidFill>
                  <a:schemeClr val="accent6">
                    <a:lumMod val="75000"/>
                  </a:schemeClr>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BAB380A-BDE3-ACA4-6343-C88148EA0020}"/>
              </a:ext>
            </a:extLst>
          </p:cNvPr>
          <p:cNvCxnSpPr>
            <a:cxnSpLocks/>
            <a:stCxn id="68" idx="6"/>
            <a:endCxn id="69" idx="2"/>
          </p:cNvCxnSpPr>
          <p:nvPr/>
        </p:nvCxnSpPr>
        <p:spPr>
          <a:xfrm>
            <a:off x="3590748"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8E68BF3D-846B-AFF2-6BDF-D0DCF38C49EA}"/>
              </a:ext>
            </a:extLst>
          </p:cNvPr>
          <p:cNvCxnSpPr>
            <a:cxnSpLocks/>
            <a:stCxn id="67" idx="6"/>
            <a:endCxn id="68" idx="2"/>
          </p:cNvCxnSpPr>
          <p:nvPr/>
        </p:nvCxnSpPr>
        <p:spPr>
          <a:xfrm>
            <a:off x="2935186"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D012E219-5FD3-16C6-CCE1-51801629FF66}"/>
              </a:ext>
            </a:extLst>
          </p:cNvPr>
          <p:cNvCxnSpPr>
            <a:cxnSpLocks/>
            <a:stCxn id="66" idx="6"/>
            <a:endCxn id="67" idx="2"/>
          </p:cNvCxnSpPr>
          <p:nvPr/>
        </p:nvCxnSpPr>
        <p:spPr>
          <a:xfrm>
            <a:off x="2279624"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10D86C1-A3D9-DDDB-39FC-4137D54795DC}"/>
              </a:ext>
            </a:extLst>
          </p:cNvPr>
          <p:cNvCxnSpPr>
            <a:cxnSpLocks/>
            <a:endCxn id="66" idx="2"/>
          </p:cNvCxnSpPr>
          <p:nvPr/>
        </p:nvCxnSpPr>
        <p:spPr>
          <a:xfrm>
            <a:off x="1836075" y="347663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E1DD5B00-0772-5251-7F5D-4922EDE8E3E8}"/>
              </a:ext>
            </a:extLst>
          </p:cNvPr>
          <p:cNvSpPr txBox="1"/>
          <p:nvPr/>
        </p:nvSpPr>
        <p:spPr>
          <a:xfrm>
            <a:off x="1562555" y="3298437"/>
            <a:ext cx="290464" cy="276999"/>
          </a:xfrm>
          <a:prstGeom prst="rect">
            <a:avLst/>
          </a:prstGeom>
          <a:noFill/>
        </p:spPr>
        <p:txBody>
          <a:bodyPr wrap="none" rtlCol="0">
            <a:spAutoFit/>
          </a:bodyPr>
          <a:lstStyle/>
          <a:p>
            <a:r>
              <a:rPr lang="en-US" sz="1200" dirty="0"/>
              <a:t>…</a:t>
            </a:r>
          </a:p>
        </p:txBody>
      </p:sp>
      <p:sp>
        <p:nvSpPr>
          <p:cNvPr id="79" name="TextBox 78">
            <a:extLst>
              <a:ext uri="{FF2B5EF4-FFF2-40B4-BE49-F238E27FC236}">
                <a16:creationId xmlns:a16="http://schemas.microsoft.com/office/drawing/2014/main" id="{B400B983-4DE9-4F65-8CFE-2E05BCDC26A0}"/>
              </a:ext>
            </a:extLst>
          </p:cNvPr>
          <p:cNvSpPr txBox="1"/>
          <p:nvPr/>
        </p:nvSpPr>
        <p:spPr>
          <a:xfrm>
            <a:off x="4460691" y="3305058"/>
            <a:ext cx="290464" cy="276999"/>
          </a:xfrm>
          <a:prstGeom prst="rect">
            <a:avLst/>
          </a:prstGeom>
          <a:noFill/>
        </p:spPr>
        <p:txBody>
          <a:bodyPr wrap="none" rtlCol="0">
            <a:spAutoFit/>
          </a:bodyPr>
          <a:lstStyle/>
          <a:p>
            <a:r>
              <a:rPr lang="en-US" sz="1200" dirty="0"/>
              <a:t>…</a:t>
            </a:r>
          </a:p>
        </p:txBody>
      </p:sp>
      <p:cxnSp>
        <p:nvCxnSpPr>
          <p:cNvPr id="80" name="Straight Arrow Connector 79">
            <a:extLst>
              <a:ext uri="{FF2B5EF4-FFF2-40B4-BE49-F238E27FC236}">
                <a16:creationId xmlns:a16="http://schemas.microsoft.com/office/drawing/2014/main" id="{2DBE86B9-66EA-0BDE-B07A-4AE4D606F094}"/>
              </a:ext>
            </a:extLst>
          </p:cNvPr>
          <p:cNvCxnSpPr>
            <a:cxnSpLocks/>
            <a:stCxn id="66" idx="0"/>
            <a:endCxn id="70" idx="4"/>
          </p:cNvCxnSpPr>
          <p:nvPr/>
        </p:nvCxnSpPr>
        <p:spPr>
          <a:xfrm flipV="1">
            <a:off x="2153834"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a:extLst>
              <a:ext uri="{FF2B5EF4-FFF2-40B4-BE49-F238E27FC236}">
                <a16:creationId xmlns:a16="http://schemas.microsoft.com/office/drawing/2014/main" id="{500FE0BF-6094-4962-9513-C4709E92C146}"/>
              </a:ext>
            </a:extLst>
          </p:cNvPr>
          <p:cNvCxnSpPr>
            <a:cxnSpLocks/>
            <a:stCxn id="67" idx="0"/>
            <a:endCxn id="71" idx="4"/>
          </p:cNvCxnSpPr>
          <p:nvPr/>
        </p:nvCxnSpPr>
        <p:spPr>
          <a:xfrm flipV="1">
            <a:off x="2809396"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2" name="Straight Arrow Connector 81">
            <a:extLst>
              <a:ext uri="{FF2B5EF4-FFF2-40B4-BE49-F238E27FC236}">
                <a16:creationId xmlns:a16="http://schemas.microsoft.com/office/drawing/2014/main" id="{FC0F1B2B-D512-7B09-9B76-0C3F1B2DB25F}"/>
              </a:ext>
            </a:extLst>
          </p:cNvPr>
          <p:cNvCxnSpPr>
            <a:cxnSpLocks/>
            <a:stCxn id="68" idx="0"/>
            <a:endCxn id="72" idx="4"/>
          </p:cNvCxnSpPr>
          <p:nvPr/>
        </p:nvCxnSpPr>
        <p:spPr>
          <a:xfrm flipV="1">
            <a:off x="3464958"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D0CF1D48-259F-AD28-300A-CB5F4FCD5971}"/>
              </a:ext>
            </a:extLst>
          </p:cNvPr>
          <p:cNvCxnSpPr>
            <a:cxnSpLocks/>
            <a:stCxn id="69" idx="0"/>
            <a:endCxn id="73" idx="4"/>
          </p:cNvCxnSpPr>
          <p:nvPr/>
        </p:nvCxnSpPr>
        <p:spPr>
          <a:xfrm flipV="1">
            <a:off x="4120520"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12DE0CD1-03C2-5A5C-AB71-091E3C80CAE3}"/>
                  </a:ext>
                </a:extLst>
              </p:cNvPr>
              <p:cNvSpPr/>
              <p:nvPr/>
            </p:nvSpPr>
            <p:spPr>
              <a:xfrm>
                <a:off x="5177107" y="2938225"/>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4" name="Oval 83">
                <a:extLst>
                  <a:ext uri="{FF2B5EF4-FFF2-40B4-BE49-F238E27FC236}">
                    <a16:creationId xmlns:a16="http://schemas.microsoft.com/office/drawing/2014/main" id="{12DE0CD1-03C2-5A5C-AB71-091E3C80CAE3}"/>
                  </a:ext>
                </a:extLst>
              </p:cNvPr>
              <p:cNvSpPr>
                <a:spLocks noRot="1" noChangeAspect="1" noMove="1" noResize="1" noEditPoints="1" noAdjustHandles="1" noChangeArrowheads="1" noChangeShapeType="1" noTextEdit="1"/>
              </p:cNvSpPr>
              <p:nvPr/>
            </p:nvSpPr>
            <p:spPr>
              <a:xfrm>
                <a:off x="5177107" y="2938225"/>
                <a:ext cx="251581" cy="251581"/>
              </a:xfrm>
              <a:prstGeom prst="ellipse">
                <a:avLst/>
              </a:prstGeom>
              <a:blipFill>
                <a:blip r:embed="rId16"/>
                <a:stretch>
                  <a:fillRect l="-27273" b="-4348"/>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DB37525D-E2E8-154D-1EDD-47A6DD674290}"/>
                  </a:ext>
                </a:extLst>
              </p:cNvPr>
              <p:cNvSpPr/>
              <p:nvPr/>
            </p:nvSpPr>
            <p:spPr>
              <a:xfrm>
                <a:off x="5177107" y="3316782"/>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5" name="Oval 84">
                <a:extLst>
                  <a:ext uri="{FF2B5EF4-FFF2-40B4-BE49-F238E27FC236}">
                    <a16:creationId xmlns:a16="http://schemas.microsoft.com/office/drawing/2014/main" id="{DB37525D-E2E8-154D-1EDD-47A6DD674290}"/>
                  </a:ext>
                </a:extLst>
              </p:cNvPr>
              <p:cNvSpPr>
                <a:spLocks noRot="1" noChangeAspect="1" noMove="1" noResize="1" noEditPoints="1" noAdjustHandles="1" noChangeArrowheads="1" noChangeShapeType="1" noTextEdit="1"/>
              </p:cNvSpPr>
              <p:nvPr/>
            </p:nvSpPr>
            <p:spPr>
              <a:xfrm>
                <a:off x="5177107" y="3316782"/>
                <a:ext cx="251581" cy="251581"/>
              </a:xfrm>
              <a:prstGeom prst="ellipse">
                <a:avLst/>
              </a:prstGeom>
              <a:blipFill>
                <a:blip r:embed="rId17"/>
                <a:stretch>
                  <a:fillRect l="-27273" b="-9091"/>
                </a:stretch>
              </a:blipFill>
              <a:ln>
                <a:solidFill>
                  <a:schemeClr val="accent6">
                    <a:lumMod val="75000"/>
                  </a:schemeClr>
                </a:solid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96435F83-324B-B162-DEE3-007C05B194F4}"/>
              </a:ext>
            </a:extLst>
          </p:cNvPr>
          <p:cNvSpPr txBox="1"/>
          <p:nvPr/>
        </p:nvSpPr>
        <p:spPr>
          <a:xfrm>
            <a:off x="5490096" y="2914598"/>
            <a:ext cx="1775038" cy="307777"/>
          </a:xfrm>
          <a:prstGeom prst="rect">
            <a:avLst/>
          </a:prstGeom>
          <a:noFill/>
        </p:spPr>
        <p:txBody>
          <a:bodyPr wrap="none" rtlCol="0">
            <a:spAutoFit/>
          </a:bodyPr>
          <a:lstStyle/>
          <a:p>
            <a:r>
              <a:rPr lang="en-US" sz="1400" dirty="0"/>
              <a:t>Hidden state at time t</a:t>
            </a:r>
          </a:p>
        </p:txBody>
      </p:sp>
      <p:sp>
        <p:nvSpPr>
          <p:cNvPr id="87" name="TextBox 86">
            <a:extLst>
              <a:ext uri="{FF2B5EF4-FFF2-40B4-BE49-F238E27FC236}">
                <a16:creationId xmlns:a16="http://schemas.microsoft.com/office/drawing/2014/main" id="{D0E73055-71E8-AD22-EC22-B485687144E5}"/>
              </a:ext>
            </a:extLst>
          </p:cNvPr>
          <p:cNvSpPr txBox="1"/>
          <p:nvPr/>
        </p:nvSpPr>
        <p:spPr>
          <a:xfrm>
            <a:off x="5490096" y="3277080"/>
            <a:ext cx="1739194" cy="307777"/>
          </a:xfrm>
          <a:prstGeom prst="rect">
            <a:avLst/>
          </a:prstGeom>
          <a:noFill/>
        </p:spPr>
        <p:txBody>
          <a:bodyPr wrap="none" rtlCol="0">
            <a:spAutoFit/>
          </a:bodyPr>
          <a:lstStyle/>
          <a:p>
            <a:r>
              <a:rPr lang="en-US" sz="1400" dirty="0"/>
              <a:t>Observation at time t</a:t>
            </a:r>
          </a:p>
        </p:txBody>
      </p:sp>
      <p:sp>
        <p:nvSpPr>
          <p:cNvPr id="88" name="TextBox 87">
            <a:extLst>
              <a:ext uri="{FF2B5EF4-FFF2-40B4-BE49-F238E27FC236}">
                <a16:creationId xmlns:a16="http://schemas.microsoft.com/office/drawing/2014/main" id="{EE817123-BDF8-A9ED-7E26-DBA1E4A78A9F}"/>
              </a:ext>
            </a:extLst>
          </p:cNvPr>
          <p:cNvSpPr txBox="1"/>
          <p:nvPr/>
        </p:nvSpPr>
        <p:spPr>
          <a:xfrm>
            <a:off x="2334005" y="899483"/>
            <a:ext cx="4475988" cy="338554"/>
          </a:xfrm>
          <a:prstGeom prst="rect">
            <a:avLst/>
          </a:prstGeom>
          <a:noFill/>
        </p:spPr>
        <p:txBody>
          <a:bodyPr wrap="square" rtlCol="0" anchor="ctr">
            <a:spAutoFit/>
          </a:bodyPr>
          <a:lstStyle/>
          <a:p>
            <a:pPr algn="ctr"/>
            <a:r>
              <a:rPr lang="en-US" sz="1600" b="1" dirty="0"/>
              <a:t>Markov Chain</a:t>
            </a:r>
          </a:p>
        </p:txBody>
      </p:sp>
      <p:sp>
        <p:nvSpPr>
          <p:cNvPr id="91" name="Rectangle 90">
            <a:extLst>
              <a:ext uri="{FF2B5EF4-FFF2-40B4-BE49-F238E27FC236}">
                <a16:creationId xmlns:a16="http://schemas.microsoft.com/office/drawing/2014/main" id="{C474EA05-8D89-E999-64F8-79B197A89CBA}"/>
              </a:ext>
            </a:extLst>
          </p:cNvPr>
          <p:cNvSpPr/>
          <p:nvPr/>
        </p:nvSpPr>
        <p:spPr>
          <a:xfrm>
            <a:off x="7639158" y="5424024"/>
            <a:ext cx="125790" cy="532435"/>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B224323-3B38-3A0E-DD5D-E3FFA519CB7F}"/>
              </a:ext>
            </a:extLst>
          </p:cNvPr>
          <p:cNvSpPr/>
          <p:nvPr/>
        </p:nvSpPr>
        <p:spPr>
          <a:xfrm>
            <a:off x="7639158" y="5956460"/>
            <a:ext cx="125790" cy="300942"/>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42EE7C7-3D12-488B-3F93-DBDB32771529}"/>
              </a:ext>
            </a:extLst>
          </p:cNvPr>
          <p:cNvSpPr/>
          <p:nvPr/>
        </p:nvSpPr>
        <p:spPr>
          <a:xfrm>
            <a:off x="7639158" y="6257402"/>
            <a:ext cx="125790" cy="300942"/>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BC381DA-1232-AC44-D81F-7023922C70E0}"/>
              </a:ext>
            </a:extLst>
          </p:cNvPr>
          <p:cNvSpPr/>
          <p:nvPr/>
        </p:nvSpPr>
        <p:spPr>
          <a:xfrm>
            <a:off x="7639158" y="6574612"/>
            <a:ext cx="125790" cy="43207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A04C7E2-CCA8-B03C-B89F-2B24865361F2}"/>
              </a:ext>
            </a:extLst>
          </p:cNvPr>
          <p:cNvSpPr/>
          <p:nvPr/>
        </p:nvSpPr>
        <p:spPr>
          <a:xfrm>
            <a:off x="7639158" y="7006689"/>
            <a:ext cx="125790" cy="300942"/>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6BADC08-C481-5C22-1B48-3D5A767C743E}"/>
              </a:ext>
            </a:extLst>
          </p:cNvPr>
          <p:cNvSpPr/>
          <p:nvPr/>
        </p:nvSpPr>
        <p:spPr>
          <a:xfrm>
            <a:off x="7639158" y="7314354"/>
            <a:ext cx="125790" cy="629127"/>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A10E8F2-287F-EFA8-3E79-6D0B499A5BA2}"/>
              </a:ext>
            </a:extLst>
          </p:cNvPr>
          <p:cNvSpPr txBox="1"/>
          <p:nvPr/>
        </p:nvSpPr>
        <p:spPr>
          <a:xfrm>
            <a:off x="7769816" y="5551742"/>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8" name="TextBox 97">
            <a:extLst>
              <a:ext uri="{FF2B5EF4-FFF2-40B4-BE49-F238E27FC236}">
                <a16:creationId xmlns:a16="http://schemas.microsoft.com/office/drawing/2014/main" id="{1EB39ABC-7D2E-3F7D-63F0-193F5C2DFB25}"/>
              </a:ext>
            </a:extLst>
          </p:cNvPr>
          <p:cNvSpPr txBox="1"/>
          <p:nvPr/>
        </p:nvSpPr>
        <p:spPr>
          <a:xfrm>
            <a:off x="7769816" y="6652151"/>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9" name="TextBox 98">
            <a:extLst>
              <a:ext uri="{FF2B5EF4-FFF2-40B4-BE49-F238E27FC236}">
                <a16:creationId xmlns:a16="http://schemas.microsoft.com/office/drawing/2014/main" id="{E085537E-9EB5-0600-00BD-3F713BA92949}"/>
              </a:ext>
            </a:extLst>
          </p:cNvPr>
          <p:cNvSpPr txBox="1"/>
          <p:nvPr/>
        </p:nvSpPr>
        <p:spPr>
          <a:xfrm>
            <a:off x="7769816" y="5968432"/>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0" name="TextBox 99">
            <a:extLst>
              <a:ext uri="{FF2B5EF4-FFF2-40B4-BE49-F238E27FC236}">
                <a16:creationId xmlns:a16="http://schemas.microsoft.com/office/drawing/2014/main" id="{6CD0C7CF-E478-946D-62D6-F14971EE0555}"/>
              </a:ext>
            </a:extLst>
          </p:cNvPr>
          <p:cNvSpPr txBox="1"/>
          <p:nvPr/>
        </p:nvSpPr>
        <p:spPr>
          <a:xfrm>
            <a:off x="7769816" y="7490418"/>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1" name="TextBox 100">
            <a:extLst>
              <a:ext uri="{FF2B5EF4-FFF2-40B4-BE49-F238E27FC236}">
                <a16:creationId xmlns:a16="http://schemas.microsoft.com/office/drawing/2014/main" id="{355F45FE-88D5-4CE2-8052-377AD544DC3D}"/>
              </a:ext>
            </a:extLst>
          </p:cNvPr>
          <p:cNvSpPr txBox="1"/>
          <p:nvPr/>
        </p:nvSpPr>
        <p:spPr>
          <a:xfrm>
            <a:off x="7769816" y="6269374"/>
            <a:ext cx="942887" cy="276999"/>
          </a:xfrm>
          <a:prstGeom prst="rect">
            <a:avLst/>
          </a:prstGeom>
          <a:noFill/>
        </p:spPr>
        <p:txBody>
          <a:bodyPr wrap="none" rtlCol="0">
            <a:spAutoFit/>
          </a:bodyPr>
          <a:lstStyle/>
          <a:p>
            <a:r>
              <a:rPr lang="en-US" sz="1200" dirty="0">
                <a:solidFill>
                  <a:schemeClr val="accent4">
                    <a:lumMod val="75000"/>
                  </a:schemeClr>
                </a:solidFill>
              </a:rPr>
              <a:t>Haplotype 3</a:t>
            </a:r>
          </a:p>
        </p:txBody>
      </p:sp>
      <p:sp>
        <p:nvSpPr>
          <p:cNvPr id="102" name="TextBox 101">
            <a:extLst>
              <a:ext uri="{FF2B5EF4-FFF2-40B4-BE49-F238E27FC236}">
                <a16:creationId xmlns:a16="http://schemas.microsoft.com/office/drawing/2014/main" id="{C91DCE47-2F75-7800-B967-A6145E310819}"/>
              </a:ext>
            </a:extLst>
          </p:cNvPr>
          <p:cNvSpPr txBox="1"/>
          <p:nvPr/>
        </p:nvSpPr>
        <p:spPr>
          <a:xfrm>
            <a:off x="7769816" y="7018661"/>
            <a:ext cx="942887" cy="276999"/>
          </a:xfrm>
          <a:prstGeom prst="rect">
            <a:avLst/>
          </a:prstGeom>
          <a:noFill/>
        </p:spPr>
        <p:txBody>
          <a:bodyPr wrap="none" rtlCol="0">
            <a:spAutoFit/>
          </a:bodyPr>
          <a:lstStyle/>
          <a:p>
            <a:r>
              <a:rPr lang="en-US" sz="1200" dirty="0">
                <a:solidFill>
                  <a:schemeClr val="accent6">
                    <a:lumMod val="75000"/>
                  </a:schemeClr>
                </a:solidFill>
              </a:rPr>
              <a:t>Haplotype 3</a:t>
            </a:r>
          </a:p>
        </p:txBody>
      </p:sp>
      <p:sp>
        <p:nvSpPr>
          <p:cNvPr id="104" name="Rounded Rectangle 103">
            <a:extLst>
              <a:ext uri="{FF2B5EF4-FFF2-40B4-BE49-F238E27FC236}">
                <a16:creationId xmlns:a16="http://schemas.microsoft.com/office/drawing/2014/main" id="{748F3C11-1C1B-0B89-3C55-73EDA5B1601A}"/>
              </a:ext>
            </a:extLst>
          </p:cNvPr>
          <p:cNvSpPr/>
          <p:nvPr/>
        </p:nvSpPr>
        <p:spPr>
          <a:xfrm>
            <a:off x="416803" y="4489778"/>
            <a:ext cx="4103120" cy="41833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5" name="TextBox 104">
            <a:extLst>
              <a:ext uri="{FF2B5EF4-FFF2-40B4-BE49-F238E27FC236}">
                <a16:creationId xmlns:a16="http://schemas.microsoft.com/office/drawing/2014/main" id="{D0EF6D7A-395D-5694-0B7B-C28EDE0F8856}"/>
              </a:ext>
            </a:extLst>
          </p:cNvPr>
          <p:cNvSpPr txBox="1"/>
          <p:nvPr/>
        </p:nvSpPr>
        <p:spPr>
          <a:xfrm>
            <a:off x="252372" y="4532467"/>
            <a:ext cx="4475988" cy="338554"/>
          </a:xfrm>
          <a:prstGeom prst="rect">
            <a:avLst/>
          </a:prstGeom>
          <a:noFill/>
        </p:spPr>
        <p:txBody>
          <a:bodyPr wrap="square" rtlCol="0" anchor="ctr">
            <a:spAutoFit/>
          </a:bodyPr>
          <a:lstStyle/>
          <a:p>
            <a:pPr algn="ctr"/>
            <a:r>
              <a:rPr lang="en-US" sz="1600" b="1" dirty="0"/>
              <a:t>Posterior = Forward * Backward</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7143B5E-4AAA-70BE-EE1A-EE11B6CCCC02}"/>
                  </a:ext>
                </a:extLst>
              </p:cNvPr>
              <p:cNvSpPr txBox="1"/>
              <p:nvPr/>
            </p:nvSpPr>
            <p:spPr>
              <a:xfrm>
                <a:off x="465575" y="5007456"/>
                <a:ext cx="4054348" cy="1890454"/>
              </a:xfrm>
              <a:prstGeom prst="rect">
                <a:avLst/>
              </a:prstGeom>
              <a:noFill/>
            </p:spPr>
            <p:txBody>
              <a:bodyPr wrap="square" rtlCol="0">
                <a:spAutoFit/>
              </a:bodyPr>
              <a:lstStyle/>
              <a:p>
                <a:pPr marL="171450" indent="-171450">
                  <a:buFont typeface="Arial" panose="020B0604020202020204" pitchFamily="34" charset="0"/>
                  <a:buChar char="•"/>
                </a:pPr>
                <a:r>
                  <a:rPr lang="en-US" sz="1050" dirty="0"/>
                  <a:t>Forward Probability</a:t>
                </a:r>
              </a:p>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𝛼</m:t>
                          </m:r>
                        </m:e>
                        <m:sub>
                          <m:r>
                            <a:rPr lang="en-US" sz="1050" b="0" i="1" smtClean="0">
                              <a:latin typeface="Cambria Math" panose="02040503050406030204" pitchFamily="18" charset="0"/>
                            </a:rPr>
                            <m:t>𝑡</m:t>
                          </m:r>
                        </m:sub>
                      </m:sSub>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𝑘</m:t>
                          </m:r>
                        </m:e>
                      </m:d>
                      <m:r>
                        <a:rPr lang="en-US" sz="1050" b="0" i="1" smtClean="0">
                          <a:latin typeface="Cambria Math" panose="02040503050406030204" pitchFamily="18" charset="0"/>
                        </a:rPr>
                        <m:t>≔</m:t>
                      </m:r>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𝑧</m:t>
                              </m:r>
                            </m:e>
                            <m:sub>
                              <m:r>
                                <a:rPr lang="en-US" sz="1050" b="0" i="1" smtClean="0">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1:</m:t>
                              </m:r>
                              <m:r>
                                <a:rPr lang="en-US" sz="1050" b="0" i="1" smtClean="0">
                                  <a:latin typeface="Cambria Math" panose="02040503050406030204" pitchFamily="18" charset="0"/>
                                </a:rPr>
                                <m:t>𝑡</m:t>
                              </m:r>
                            </m:sub>
                          </m:sSub>
                        </m:e>
                      </m:d>
                    </m:oMath>
                  </m:oMathPara>
                </a14:m>
                <a:endParaRPr lang="en-US" sz="1050" b="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r>
                        <a:rPr lang="en-US" sz="1050" i="1">
                          <a:latin typeface="Cambria Math" panose="02040503050406030204" pitchFamily="18" charset="0"/>
                        </a:rPr>
                        <m:t>𝑃</m:t>
                      </m:r>
                      <m:d>
                        <m:dPr>
                          <m:ctrlPr>
                            <a:rPr lang="en-US" sz="105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𝑘</m:t>
                          </m:r>
                        </m:e>
                      </m:d>
                      <m:nary>
                        <m:naryPr>
                          <m:chr m:val="∑"/>
                          <m:limLoc m:val="subSup"/>
                          <m:supHide m:val="on"/>
                          <m:ctrlPr>
                            <a:rPr lang="en-US" sz="1050" i="1" smtClean="0">
                              <a:latin typeface="Cambria Math" panose="02040503050406030204" pitchFamily="18" charset="0"/>
                            </a:rPr>
                          </m:ctrlPr>
                        </m:naryPr>
                        <m:sub>
                          <m:r>
                            <m:rPr>
                              <m:brk m:alnAt="9"/>
                            </m:rPr>
                            <a:rPr lang="en-US" sz="1050" b="0" i="1" smtClean="0">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b="0" i="1" smtClean="0">
                                  <a:latin typeface="Cambria Math" panose="02040503050406030204" pitchFamily="18" charset="0"/>
                                </a:rPr>
                                <m:t>𝑗</m:t>
                              </m:r>
                            </m:e>
                          </m:d>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Backward Probability</a:t>
                </a:r>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r>
                                <a:rPr lang="en-US" sz="1050" b="0" i="1" smtClean="0">
                                  <a:latin typeface="Cambria Math" panose="02040503050406030204" pitchFamily="18" charset="0"/>
                                </a:rPr>
                                <m:t>𝑇</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e>
                      </m:d>
                    </m:oMath>
                  </m:oMathPara>
                </a14:m>
                <a:endParaRPr lang="en-US" sz="105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nary>
                        <m:naryPr>
                          <m:chr m:val="∑"/>
                          <m:limLoc m:val="subSup"/>
                          <m:supHide m:val="on"/>
                          <m:ctrlPr>
                            <a:rPr lang="en-US" sz="1050" i="1">
                              <a:latin typeface="Cambria Math" panose="02040503050406030204" pitchFamily="18" charset="0"/>
                            </a:rPr>
                          </m:ctrlPr>
                        </m:naryPr>
                        <m:sub>
                          <m:r>
                            <m:rPr>
                              <m:brk m:alnAt="9"/>
                            </m:rPr>
                            <a:rPr lang="en-US" sz="1050" i="1">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𝑗</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𝑗</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Posterior Distribution</a:t>
                </a:r>
              </a:p>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𝑘</m:t>
                          </m:r>
                        </m:e>
                        <m:e>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r>
                                <a:rPr lang="en-US" sz="1050" i="1">
                                  <a:latin typeface="Cambria Math" panose="02040503050406030204" pitchFamily="18" charset="0"/>
                                </a:rPr>
                                <m:t>𝑇</m:t>
                              </m:r>
                            </m:sub>
                          </m:sSub>
                        </m:e>
                      </m:d>
                      <m:r>
                        <a:rPr lang="en-US" sz="1050" b="0" i="1" smtClean="0">
                          <a:latin typeface="Cambria Math" panose="02040503050406030204" pitchFamily="18" charset="0"/>
                        </a:rPr>
                        <m:t>=</m:t>
                      </m:r>
                      <m:f>
                        <m:fPr>
                          <m:ctrlPr>
                            <a:rPr lang="en-US" sz="1050" i="1">
                              <a:latin typeface="Cambria Math" panose="02040503050406030204" pitchFamily="18" charset="0"/>
                            </a:rPr>
                          </m:ctrlPr>
                        </m:fPr>
                        <m:num>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num>
                        <m:den>
                          <m:nary>
                            <m:naryPr>
                              <m:chr m:val="∑"/>
                              <m:limLoc m:val="subSup"/>
                              <m:supHide m:val="on"/>
                              <m:ctrlPr>
                                <a:rPr lang="en-US" sz="1050" i="1">
                                  <a:latin typeface="Cambria Math" panose="02040503050406030204" pitchFamily="18" charset="0"/>
                                </a:rPr>
                              </m:ctrlPr>
                            </m:naryPr>
                            <m:sub>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e>
                          </m:nary>
                        </m:den>
                      </m:f>
                    </m:oMath>
                  </m:oMathPara>
                </a14:m>
                <a:endParaRPr lang="en-US" sz="1050" dirty="0"/>
              </a:p>
            </p:txBody>
          </p:sp>
        </mc:Choice>
        <mc:Fallback xmlns="">
          <p:sp>
            <p:nvSpPr>
              <p:cNvPr id="106" name="TextBox 105">
                <a:extLst>
                  <a:ext uri="{FF2B5EF4-FFF2-40B4-BE49-F238E27FC236}">
                    <a16:creationId xmlns:a16="http://schemas.microsoft.com/office/drawing/2014/main" id="{07143B5E-4AAA-70BE-EE1A-EE11B6CCCC02}"/>
                  </a:ext>
                </a:extLst>
              </p:cNvPr>
              <p:cNvSpPr txBox="1">
                <a:spLocks noRot="1" noChangeAspect="1" noMove="1" noResize="1" noEditPoints="1" noAdjustHandles="1" noChangeArrowheads="1" noChangeShapeType="1" noTextEdit="1"/>
              </p:cNvSpPr>
              <p:nvPr/>
            </p:nvSpPr>
            <p:spPr>
              <a:xfrm>
                <a:off x="465575" y="5007456"/>
                <a:ext cx="4054348" cy="1890454"/>
              </a:xfrm>
              <a:prstGeom prst="rect">
                <a:avLst/>
              </a:prstGeom>
              <a:blipFill>
                <a:blip r:embed="rId18"/>
                <a:stretch>
                  <a:fillRect t="-15333" b="-18667"/>
                </a:stretch>
              </a:blipFill>
            </p:spPr>
            <p:txBody>
              <a:bodyPr/>
              <a:lstStyle/>
              <a:p>
                <a:r>
                  <a:rPr lang="en-US">
                    <a:noFill/>
                  </a:rPr>
                  <a:t> </a:t>
                </a:r>
              </a:p>
            </p:txBody>
          </p:sp>
        </mc:Fallback>
      </mc:AlternateContent>
      <p:cxnSp>
        <p:nvCxnSpPr>
          <p:cNvPr id="108" name="Straight Arrow Connector 107">
            <a:extLst>
              <a:ext uri="{FF2B5EF4-FFF2-40B4-BE49-F238E27FC236}">
                <a16:creationId xmlns:a16="http://schemas.microsoft.com/office/drawing/2014/main" id="{6872CFCA-884F-EE8B-AA40-61C0B9E7311C}"/>
              </a:ext>
            </a:extLst>
          </p:cNvPr>
          <p:cNvCxnSpPr>
            <a:cxnSpLocks/>
          </p:cNvCxnSpPr>
          <p:nvPr/>
        </p:nvCxnSpPr>
        <p:spPr>
          <a:xfrm>
            <a:off x="677496" y="7574393"/>
            <a:ext cx="3633519" cy="0"/>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BB1D26-B16C-090C-1DEE-A63DE539A8CB}"/>
              </a:ext>
            </a:extLst>
          </p:cNvPr>
          <p:cNvSpPr txBox="1"/>
          <p:nvPr/>
        </p:nvSpPr>
        <p:spPr>
          <a:xfrm>
            <a:off x="2208112" y="7533347"/>
            <a:ext cx="227948" cy="246221"/>
          </a:xfrm>
          <a:prstGeom prst="rect">
            <a:avLst/>
          </a:prstGeom>
          <a:noFill/>
        </p:spPr>
        <p:txBody>
          <a:bodyPr wrap="none" rtlCol="0">
            <a:spAutoFit/>
          </a:bodyPr>
          <a:lstStyle/>
          <a:p>
            <a:r>
              <a:rPr lang="en-US" sz="1000" dirty="0"/>
              <a:t>t</a:t>
            </a:r>
          </a:p>
        </p:txBody>
      </p:sp>
      <p:cxnSp>
        <p:nvCxnSpPr>
          <p:cNvPr id="112" name="Straight Connector 111">
            <a:extLst>
              <a:ext uri="{FF2B5EF4-FFF2-40B4-BE49-F238E27FC236}">
                <a16:creationId xmlns:a16="http://schemas.microsoft.com/office/drawing/2014/main" id="{1CA6544F-91BB-111E-4D82-7B5E778B37A4}"/>
              </a:ext>
            </a:extLst>
          </p:cNvPr>
          <p:cNvCxnSpPr>
            <a:cxnSpLocks/>
          </p:cNvCxnSpPr>
          <p:nvPr/>
        </p:nvCxnSpPr>
        <p:spPr>
          <a:xfrm>
            <a:off x="2309838" y="7472047"/>
            <a:ext cx="0" cy="89534"/>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FAF1F8F-CA33-E910-DF42-2427454C6146}"/>
              </a:ext>
            </a:extLst>
          </p:cNvPr>
          <p:cNvSpPr txBox="1"/>
          <p:nvPr/>
        </p:nvSpPr>
        <p:spPr>
          <a:xfrm>
            <a:off x="962063" y="7323874"/>
            <a:ext cx="1314784" cy="261610"/>
          </a:xfrm>
          <a:prstGeom prst="rect">
            <a:avLst/>
          </a:prstGeom>
          <a:noFill/>
        </p:spPr>
        <p:txBody>
          <a:bodyPr wrap="none" rtlCol="0">
            <a:spAutoFit/>
          </a:bodyPr>
          <a:lstStyle/>
          <a:p>
            <a:r>
              <a:rPr lang="en-US" sz="1100" dirty="0"/>
              <a:t>Forward probability</a:t>
            </a:r>
          </a:p>
        </p:txBody>
      </p:sp>
      <p:sp>
        <p:nvSpPr>
          <p:cNvPr id="116" name="TextBox 115">
            <a:extLst>
              <a:ext uri="{FF2B5EF4-FFF2-40B4-BE49-F238E27FC236}">
                <a16:creationId xmlns:a16="http://schemas.microsoft.com/office/drawing/2014/main" id="{F3BD65EC-1B13-EE96-0202-738DF8BCA43F}"/>
              </a:ext>
            </a:extLst>
          </p:cNvPr>
          <p:cNvSpPr txBox="1"/>
          <p:nvPr/>
        </p:nvSpPr>
        <p:spPr>
          <a:xfrm>
            <a:off x="2517142" y="7323874"/>
            <a:ext cx="1394934" cy="261610"/>
          </a:xfrm>
          <a:prstGeom prst="rect">
            <a:avLst/>
          </a:prstGeom>
          <a:noFill/>
        </p:spPr>
        <p:txBody>
          <a:bodyPr wrap="none" rtlCol="0">
            <a:spAutoFit/>
          </a:bodyPr>
          <a:lstStyle/>
          <a:p>
            <a:r>
              <a:rPr lang="en-US" sz="1100" dirty="0"/>
              <a:t>Backward probability</a:t>
            </a:r>
          </a:p>
        </p:txBody>
      </p:sp>
      <p:cxnSp>
        <p:nvCxnSpPr>
          <p:cNvPr id="117" name="Straight Connector 116">
            <a:extLst>
              <a:ext uri="{FF2B5EF4-FFF2-40B4-BE49-F238E27FC236}">
                <a16:creationId xmlns:a16="http://schemas.microsoft.com/office/drawing/2014/main" id="{B118CA32-CEDE-7957-7D48-226302A6AA59}"/>
              </a:ext>
            </a:extLst>
          </p:cNvPr>
          <p:cNvCxnSpPr>
            <a:cxnSpLocks/>
          </p:cNvCxnSpPr>
          <p:nvPr/>
        </p:nvCxnSpPr>
        <p:spPr>
          <a:xfrm>
            <a:off x="721713"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609E9-6451-362C-35B4-12A095029A87}"/>
              </a:ext>
            </a:extLst>
          </p:cNvPr>
          <p:cNvCxnSpPr>
            <a:cxnSpLocks/>
          </p:cNvCxnSpPr>
          <p:nvPr/>
        </p:nvCxnSpPr>
        <p:spPr>
          <a:xfrm>
            <a:off x="4181381"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3E001A7-7919-0E8B-5C8C-6F0901322C93}"/>
              </a:ext>
            </a:extLst>
          </p:cNvPr>
          <p:cNvSpPr txBox="1"/>
          <p:nvPr/>
        </p:nvSpPr>
        <p:spPr>
          <a:xfrm>
            <a:off x="598934" y="7533347"/>
            <a:ext cx="250390" cy="246221"/>
          </a:xfrm>
          <a:prstGeom prst="rect">
            <a:avLst/>
          </a:prstGeom>
          <a:noFill/>
        </p:spPr>
        <p:txBody>
          <a:bodyPr wrap="none" rtlCol="0">
            <a:spAutoFit/>
          </a:bodyPr>
          <a:lstStyle/>
          <a:p>
            <a:r>
              <a:rPr lang="en-US" sz="1000" dirty="0"/>
              <a:t>1</a:t>
            </a:r>
          </a:p>
        </p:txBody>
      </p:sp>
      <p:sp>
        <p:nvSpPr>
          <p:cNvPr id="120" name="TextBox 119">
            <a:extLst>
              <a:ext uri="{FF2B5EF4-FFF2-40B4-BE49-F238E27FC236}">
                <a16:creationId xmlns:a16="http://schemas.microsoft.com/office/drawing/2014/main" id="{E23550FC-F9D0-FA7B-9644-494673BA3B92}"/>
              </a:ext>
            </a:extLst>
          </p:cNvPr>
          <p:cNvSpPr txBox="1"/>
          <p:nvPr/>
        </p:nvSpPr>
        <p:spPr>
          <a:xfrm>
            <a:off x="4063831" y="7533347"/>
            <a:ext cx="247184" cy="246221"/>
          </a:xfrm>
          <a:prstGeom prst="rect">
            <a:avLst/>
          </a:prstGeom>
          <a:noFill/>
        </p:spPr>
        <p:txBody>
          <a:bodyPr wrap="none" rtlCol="0">
            <a:spAutoFit/>
          </a:bodyPr>
          <a:lstStyle/>
          <a:p>
            <a:r>
              <a:rPr lang="en-US" sz="1000" dirty="0"/>
              <a:t>T</a:t>
            </a:r>
          </a:p>
        </p:txBody>
      </p:sp>
      <p:sp>
        <p:nvSpPr>
          <p:cNvPr id="121" name="Left Brace 120">
            <a:extLst>
              <a:ext uri="{FF2B5EF4-FFF2-40B4-BE49-F238E27FC236}">
                <a16:creationId xmlns:a16="http://schemas.microsoft.com/office/drawing/2014/main" id="{EA0F9968-5CCE-E36D-434D-53335FD27B14}"/>
              </a:ext>
            </a:extLst>
          </p:cNvPr>
          <p:cNvSpPr/>
          <p:nvPr/>
        </p:nvSpPr>
        <p:spPr>
          <a:xfrm rot="16200000">
            <a:off x="1450709" y="7088246"/>
            <a:ext cx="177444" cy="1522746"/>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Left Brace 121">
            <a:extLst>
              <a:ext uri="{FF2B5EF4-FFF2-40B4-BE49-F238E27FC236}">
                <a16:creationId xmlns:a16="http://schemas.microsoft.com/office/drawing/2014/main" id="{E25667FD-A5C5-83D9-1EB1-F0A70C2B3A33}"/>
              </a:ext>
            </a:extLst>
          </p:cNvPr>
          <p:cNvSpPr/>
          <p:nvPr/>
        </p:nvSpPr>
        <p:spPr>
          <a:xfrm rot="16200000">
            <a:off x="3152612" y="6924777"/>
            <a:ext cx="177444" cy="1849683"/>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4EABFAA4-7314-7039-77E7-87E91E585B66}"/>
              </a:ext>
            </a:extLst>
          </p:cNvPr>
          <p:cNvSpPr txBox="1"/>
          <p:nvPr/>
        </p:nvSpPr>
        <p:spPr>
          <a:xfrm>
            <a:off x="890856" y="7913381"/>
            <a:ext cx="1297150" cy="461665"/>
          </a:xfrm>
          <a:prstGeom prst="rect">
            <a:avLst/>
          </a:prstGeom>
          <a:noFill/>
        </p:spPr>
        <p:txBody>
          <a:bodyPr wrap="none" rtlCol="0">
            <a:spAutoFit/>
          </a:bodyPr>
          <a:lstStyle/>
          <a:p>
            <a:pPr algn="ctr"/>
            <a:r>
              <a:rPr lang="en-US" sz="1200" dirty="0"/>
              <a:t>Information from </a:t>
            </a:r>
          </a:p>
          <a:p>
            <a:pPr algn="ctr"/>
            <a:r>
              <a:rPr lang="en-US" sz="1200" b="1" dirty="0"/>
              <a:t>past</a:t>
            </a:r>
            <a:r>
              <a:rPr lang="en-US" sz="1200" dirty="0"/>
              <a:t> observations</a:t>
            </a:r>
          </a:p>
        </p:txBody>
      </p:sp>
      <p:sp>
        <p:nvSpPr>
          <p:cNvPr id="124" name="TextBox 123">
            <a:extLst>
              <a:ext uri="{FF2B5EF4-FFF2-40B4-BE49-F238E27FC236}">
                <a16:creationId xmlns:a16="http://schemas.microsoft.com/office/drawing/2014/main" id="{870E72CC-3075-F1F7-5EE1-5DD86984F05A}"/>
              </a:ext>
            </a:extLst>
          </p:cNvPr>
          <p:cNvSpPr txBox="1"/>
          <p:nvPr/>
        </p:nvSpPr>
        <p:spPr>
          <a:xfrm>
            <a:off x="2537584" y="7913381"/>
            <a:ext cx="1407501" cy="461665"/>
          </a:xfrm>
          <a:prstGeom prst="rect">
            <a:avLst/>
          </a:prstGeom>
          <a:noFill/>
        </p:spPr>
        <p:txBody>
          <a:bodyPr wrap="none" rtlCol="0">
            <a:spAutoFit/>
          </a:bodyPr>
          <a:lstStyle/>
          <a:p>
            <a:pPr algn="ctr"/>
            <a:r>
              <a:rPr lang="en-US" sz="1200" dirty="0"/>
              <a:t>Information from </a:t>
            </a:r>
          </a:p>
          <a:p>
            <a:pPr algn="ctr"/>
            <a:r>
              <a:rPr lang="en-US" sz="1200" b="1" dirty="0"/>
              <a:t>future</a:t>
            </a:r>
            <a:r>
              <a:rPr lang="en-US" sz="1200" dirty="0"/>
              <a:t> observations</a:t>
            </a:r>
          </a:p>
        </p:txBody>
      </p:sp>
      <p:sp>
        <p:nvSpPr>
          <p:cNvPr id="125" name="Right Arrow 124">
            <a:extLst>
              <a:ext uri="{FF2B5EF4-FFF2-40B4-BE49-F238E27FC236}">
                <a16:creationId xmlns:a16="http://schemas.microsoft.com/office/drawing/2014/main" id="{6F1498CD-491C-CF7D-FB87-CEA7D23D9889}"/>
              </a:ext>
            </a:extLst>
          </p:cNvPr>
          <p:cNvSpPr/>
          <p:nvPr/>
        </p:nvSpPr>
        <p:spPr>
          <a:xfrm>
            <a:off x="1473048"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7BF35BCC-6F89-B874-CC82-E2A6F299111F}"/>
              </a:ext>
            </a:extLst>
          </p:cNvPr>
          <p:cNvSpPr/>
          <p:nvPr/>
        </p:nvSpPr>
        <p:spPr>
          <a:xfrm rot="10800000">
            <a:off x="2439259"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29" name="Table 128">
            <a:extLst>
              <a:ext uri="{FF2B5EF4-FFF2-40B4-BE49-F238E27FC236}">
                <a16:creationId xmlns:a16="http://schemas.microsoft.com/office/drawing/2014/main" id="{98252CF9-B58C-9152-CF6F-04B023F11F7F}"/>
              </a:ext>
            </a:extLst>
          </p:cNvPr>
          <p:cNvGraphicFramePr>
            <a:graphicFrameLocks noGrp="1"/>
          </p:cNvGraphicFramePr>
          <p:nvPr>
            <p:extLst>
              <p:ext uri="{D42A27DB-BD31-4B8C-83A1-F6EECF244321}">
                <p14:modId xmlns:p14="http://schemas.microsoft.com/office/powerpoint/2010/main" val="3683646908"/>
              </p:ext>
            </p:extLst>
          </p:nvPr>
        </p:nvGraphicFramePr>
        <p:xfrm>
          <a:off x="4718212" y="4900652"/>
          <a:ext cx="2836488" cy="3405926"/>
        </p:xfrm>
        <a:graphic>
          <a:graphicData uri="http://schemas.openxmlformats.org/drawingml/2006/table">
            <a:tbl>
              <a:tblPr firstRow="1" bandRow="1">
                <a:tableStyleId>{5C22544A-7EE6-4342-B048-85BDC9FD1C3A}</a:tableStyleId>
              </a:tblPr>
              <a:tblGrid>
                <a:gridCol w="770226">
                  <a:extLst>
                    <a:ext uri="{9D8B030D-6E8A-4147-A177-3AD203B41FA5}">
                      <a16:colId xmlns:a16="http://schemas.microsoft.com/office/drawing/2014/main" val="4092185816"/>
                    </a:ext>
                  </a:extLst>
                </a:gridCol>
                <a:gridCol w="953656">
                  <a:extLst>
                    <a:ext uri="{9D8B030D-6E8A-4147-A177-3AD203B41FA5}">
                      <a16:colId xmlns:a16="http://schemas.microsoft.com/office/drawing/2014/main" val="2188030466"/>
                    </a:ext>
                  </a:extLst>
                </a:gridCol>
                <a:gridCol w="1112606">
                  <a:extLst>
                    <a:ext uri="{9D8B030D-6E8A-4147-A177-3AD203B41FA5}">
                      <a16:colId xmlns:a16="http://schemas.microsoft.com/office/drawing/2014/main" val="4148955299"/>
                    </a:ext>
                  </a:extLst>
                </a:gridCol>
              </a:tblGrid>
              <a:tr h="509439">
                <a:tc>
                  <a:txBody>
                    <a:bodyPr/>
                    <a:lstStyle/>
                    <a:p>
                      <a:pPr algn="ctr"/>
                      <a:endParaRPr lang="en-US" sz="1050" dirty="0"/>
                    </a:p>
                  </a:txBody>
                  <a:tcPr anchor="ctr"/>
                </a:tc>
                <a:tc>
                  <a:txBody>
                    <a:bodyPr/>
                    <a:lstStyle/>
                    <a:p>
                      <a:pPr algn="ctr"/>
                      <a:r>
                        <a:rPr lang="en-US" sz="1050" b="1" dirty="0"/>
                        <a:t>Local Ancestry Inference</a:t>
                      </a:r>
                    </a:p>
                  </a:txBody>
                  <a:tcPr anchor="ctr"/>
                </a:tc>
                <a:tc>
                  <a:txBody>
                    <a:bodyPr/>
                    <a:lstStyle/>
                    <a:p>
                      <a:pPr algn="ctr"/>
                      <a:r>
                        <a:rPr lang="en-US" sz="1050" b="1" dirty="0"/>
                        <a:t>Genotype imputation</a:t>
                      </a:r>
                    </a:p>
                  </a:txBody>
                  <a:tcPr anchor="ctr"/>
                </a:tc>
                <a:extLst>
                  <a:ext uri="{0D108BD9-81ED-4DB2-BD59-A6C34878D82A}">
                    <a16:rowId xmlns:a16="http://schemas.microsoft.com/office/drawing/2014/main" val="812406041"/>
                  </a:ext>
                </a:extLst>
              </a:tr>
              <a:tr h="747266">
                <a:tc>
                  <a:txBody>
                    <a:bodyPr/>
                    <a:lstStyle/>
                    <a:p>
                      <a:pPr algn="ctr"/>
                      <a:r>
                        <a:rPr lang="en-US" sz="1050" b="1" dirty="0"/>
                        <a:t>What’s hidden?</a:t>
                      </a:r>
                    </a:p>
                  </a:txBody>
                  <a:tcPr anchor="ctr"/>
                </a:tc>
                <a:tc>
                  <a:txBody>
                    <a:bodyPr/>
                    <a:lstStyle/>
                    <a:p>
                      <a:pPr algn="ctr"/>
                      <a:r>
                        <a:rPr lang="en-US" sz="1050" dirty="0"/>
                        <a:t>Population ancestry</a:t>
                      </a:r>
                    </a:p>
                  </a:txBody>
                  <a:tcPr anchor="ctr"/>
                </a:tc>
                <a:tc>
                  <a:txBody>
                    <a:bodyPr/>
                    <a:lstStyle/>
                    <a:p>
                      <a:pPr algn="ctr"/>
                      <a:r>
                        <a:rPr lang="en-US" sz="1050" b="0" i="0" u="none" strike="noStrike" kern="1200" dirty="0">
                          <a:solidFill>
                            <a:schemeClr val="dk1"/>
                          </a:solidFill>
                          <a:effectLst/>
                          <a:latin typeface="+mn-lt"/>
                          <a:ea typeface="+mn-ea"/>
                          <a:cs typeface="+mn-cs"/>
                        </a:rPr>
                        <a:t>Reference haplotype</a:t>
                      </a:r>
                      <a:endParaRPr lang="en-US" sz="1050" dirty="0"/>
                    </a:p>
                  </a:txBody>
                  <a:tcPr anchor="ctr"/>
                </a:tc>
                <a:extLst>
                  <a:ext uri="{0D108BD9-81ED-4DB2-BD59-A6C34878D82A}">
                    <a16:rowId xmlns:a16="http://schemas.microsoft.com/office/drawing/2014/main" val="2743661216"/>
                  </a:ext>
                </a:extLst>
              </a:tr>
              <a:tr h="747266">
                <a:tc>
                  <a:txBody>
                    <a:bodyPr/>
                    <a:lstStyle/>
                    <a:p>
                      <a:pPr algn="ctr"/>
                      <a:r>
                        <a:rPr lang="en-US" sz="1050" b="1" dirty="0"/>
                        <a:t>What’s observed?</a:t>
                      </a:r>
                    </a:p>
                  </a:txBody>
                  <a:tcPr anchor="ctr"/>
                </a:tc>
                <a:tc>
                  <a:txBody>
                    <a:bodyPr/>
                    <a:lstStyle/>
                    <a:p>
                      <a:pPr algn="ctr"/>
                      <a:r>
                        <a:rPr lang="en-US" sz="1050" dirty="0"/>
                        <a:t>All genotypes</a:t>
                      </a:r>
                    </a:p>
                  </a:txBody>
                  <a:tcPr anchor="ctr"/>
                </a:tc>
                <a:tc>
                  <a:txBody>
                    <a:bodyPr/>
                    <a:lstStyle/>
                    <a:p>
                      <a:pPr algn="ctr"/>
                      <a:r>
                        <a:rPr lang="en-US" sz="1050" dirty="0"/>
                        <a:t>Subset of genotypes</a:t>
                      </a:r>
                    </a:p>
                  </a:txBody>
                  <a:tcPr anchor="ctr"/>
                </a:tc>
                <a:extLst>
                  <a:ext uri="{0D108BD9-81ED-4DB2-BD59-A6C34878D82A}">
                    <a16:rowId xmlns:a16="http://schemas.microsoft.com/office/drawing/2014/main" val="3048764763"/>
                  </a:ext>
                </a:extLst>
              </a:tr>
              <a:tr h="669947">
                <a:tc>
                  <a:txBody>
                    <a:bodyPr/>
                    <a:lstStyle/>
                    <a:p>
                      <a:pPr algn="ctr"/>
                      <a:r>
                        <a:rPr lang="en-US" sz="1050" b="1" dirty="0"/>
                        <a:t>What do we infer?</a:t>
                      </a:r>
                    </a:p>
                  </a:txBody>
                  <a:tcPr anchor="ctr"/>
                </a:tc>
                <a:tc>
                  <a:txBody>
                    <a:bodyPr/>
                    <a:lstStyle/>
                    <a:p>
                      <a:pPr algn="ctr"/>
                      <a:r>
                        <a:rPr lang="en-US" sz="1050" dirty="0"/>
                        <a:t>Ancestry labels for variants</a:t>
                      </a:r>
                    </a:p>
                  </a:txBody>
                  <a:tcPr anchor="ctr"/>
                </a:tc>
                <a:tc>
                  <a:txBody>
                    <a:bodyPr/>
                    <a:lstStyle/>
                    <a:p>
                      <a:pPr algn="ctr"/>
                      <a:r>
                        <a:rPr lang="en-US" sz="1050" dirty="0"/>
                        <a:t>Missing genotypes</a:t>
                      </a:r>
                    </a:p>
                  </a:txBody>
                  <a:tcPr anchor="ctr"/>
                </a:tc>
                <a:extLst>
                  <a:ext uri="{0D108BD9-81ED-4DB2-BD59-A6C34878D82A}">
                    <a16:rowId xmlns:a16="http://schemas.microsoft.com/office/drawing/2014/main" val="2439996053"/>
                  </a:ext>
                </a:extLst>
              </a:tr>
              <a:tr h="669947">
                <a:tc>
                  <a:txBody>
                    <a:bodyPr/>
                    <a:lstStyle/>
                    <a:p>
                      <a:pPr algn="ctr"/>
                      <a:r>
                        <a:rPr lang="en-US" sz="1050" b="1" i="0" u="none" strike="noStrike" kern="1200" dirty="0">
                          <a:solidFill>
                            <a:schemeClr val="dk1"/>
                          </a:solidFill>
                          <a:effectLst/>
                          <a:latin typeface="+mn-lt"/>
                          <a:ea typeface="+mn-ea"/>
                          <a:cs typeface="+mn-cs"/>
                        </a:rPr>
                        <a:t>Reference panel</a:t>
                      </a:r>
                      <a:endParaRPr lang="en-US" sz="1050" b="1" dirty="0"/>
                    </a:p>
                  </a:txBody>
                  <a:tcPr anchor="ctr"/>
                </a:tc>
                <a:tc>
                  <a:txBody>
                    <a:bodyPr/>
                    <a:lstStyle/>
                    <a:p>
                      <a:pPr algn="ctr"/>
                      <a:r>
                        <a:rPr lang="en-US" sz="1050" dirty="0"/>
                        <a:t>From ancestral populations</a:t>
                      </a:r>
                    </a:p>
                  </a:txBody>
                  <a:tcPr anchor="ctr"/>
                </a:tc>
                <a:tc>
                  <a:txBody>
                    <a:bodyPr/>
                    <a:lstStyle/>
                    <a:p>
                      <a:pPr algn="ctr"/>
                      <a:r>
                        <a:rPr lang="en-US" sz="1050" b="0" i="0" u="none" strike="noStrike" kern="1200" dirty="0">
                          <a:solidFill>
                            <a:schemeClr val="dk1"/>
                          </a:solidFill>
                          <a:effectLst/>
                          <a:latin typeface="+mn-lt"/>
                          <a:ea typeface="+mn-ea"/>
                          <a:cs typeface="+mn-cs"/>
                        </a:rPr>
                        <a:t>From same population</a:t>
                      </a:r>
                      <a:endParaRPr lang="en-US" sz="1050" dirty="0"/>
                    </a:p>
                  </a:txBody>
                  <a:tcPr anchor="ctr"/>
                </a:tc>
                <a:extLst>
                  <a:ext uri="{0D108BD9-81ED-4DB2-BD59-A6C34878D82A}">
                    <a16:rowId xmlns:a16="http://schemas.microsoft.com/office/drawing/2014/main" val="2532904907"/>
                  </a:ext>
                </a:extLst>
              </a:tr>
            </a:tbl>
          </a:graphicData>
        </a:graphic>
      </p:graphicFrame>
    </p:spTree>
    <p:extLst>
      <p:ext uri="{BB962C8B-B14F-4D97-AF65-F5344CB8AC3E}">
        <p14:creationId xmlns:p14="http://schemas.microsoft.com/office/powerpoint/2010/main" val="865749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837E-E71C-C9AE-521C-5E2B0236DC6E}"/>
            </a:ext>
          </a:extLst>
        </p:cNvPr>
        <p:cNvGrpSpPr/>
        <p:nvPr/>
      </p:nvGrpSpPr>
      <p:grpSpPr>
        <a:xfrm>
          <a:off x="0" y="0"/>
          <a:ext cx="0" cy="0"/>
          <a:chOff x="0" y="0"/>
          <a:chExt cx="0" cy="0"/>
        </a:xfrm>
      </p:grpSpPr>
      <p:sp>
        <p:nvSpPr>
          <p:cNvPr id="42" name="Rounded Rectangle 41">
            <a:extLst>
              <a:ext uri="{FF2B5EF4-FFF2-40B4-BE49-F238E27FC236}">
                <a16:creationId xmlns:a16="http://schemas.microsoft.com/office/drawing/2014/main" id="{08953BC6-CB42-F5A5-CF35-2D6A03507063}"/>
              </a:ext>
            </a:extLst>
          </p:cNvPr>
          <p:cNvSpPr/>
          <p:nvPr/>
        </p:nvSpPr>
        <p:spPr>
          <a:xfrm>
            <a:off x="451413" y="6565453"/>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6F85145-5D62-3BE5-856B-9E4EABAF67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Expectation-Maximum (EM) Algorithm</a:t>
            </a:r>
          </a:p>
        </p:txBody>
      </p:sp>
      <p:sp>
        <p:nvSpPr>
          <p:cNvPr id="7" name="Rounded Rectangle 6">
            <a:extLst>
              <a:ext uri="{FF2B5EF4-FFF2-40B4-BE49-F238E27FC236}">
                <a16:creationId xmlns:a16="http://schemas.microsoft.com/office/drawing/2014/main" id="{894CEBB1-239D-B61A-8073-DA7C655CB48D}"/>
              </a:ext>
            </a:extLst>
          </p:cNvPr>
          <p:cNvSpPr/>
          <p:nvPr/>
        </p:nvSpPr>
        <p:spPr>
          <a:xfrm>
            <a:off x="451413" y="4027247"/>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12EA407A-A3E1-F3A6-0BD6-3BA98DF26876}"/>
              </a:ext>
            </a:extLst>
          </p:cNvPr>
          <p:cNvSpPr/>
          <p:nvPr/>
        </p:nvSpPr>
        <p:spPr>
          <a:xfrm>
            <a:off x="451413" y="900026"/>
            <a:ext cx="8241174" cy="29425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F4556D69-DF3D-F0E8-EC64-63238A5F4670}"/>
              </a:ext>
            </a:extLst>
          </p:cNvPr>
          <p:cNvSpPr txBox="1"/>
          <p:nvPr/>
        </p:nvSpPr>
        <p:spPr>
          <a:xfrm>
            <a:off x="2291382" y="952308"/>
            <a:ext cx="4475988" cy="338554"/>
          </a:xfrm>
          <a:prstGeom prst="rect">
            <a:avLst/>
          </a:prstGeom>
          <a:noFill/>
        </p:spPr>
        <p:txBody>
          <a:bodyPr wrap="square" rtlCol="0" anchor="ctr">
            <a:spAutoFit/>
          </a:bodyPr>
          <a:lstStyle/>
          <a:p>
            <a:pPr algn="ctr"/>
            <a:r>
              <a:rPr lang="en-US" sz="1600" b="1" dirty="0"/>
              <a:t>Background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10CAA00-4C82-F179-57C5-F1C0D9A9712F}"/>
                  </a:ext>
                </a:extLst>
              </p:cNvPr>
              <p:cNvSpPr txBox="1"/>
              <p:nvPr/>
            </p:nvSpPr>
            <p:spPr>
              <a:xfrm>
                <a:off x="949021" y="1234534"/>
                <a:ext cx="7085707" cy="2608022"/>
              </a:xfrm>
              <a:prstGeom prst="rect">
                <a:avLst/>
              </a:prstGeom>
              <a:noFill/>
            </p:spPr>
            <p:txBody>
              <a:bodyPr wrap="square">
                <a:spAutoFit/>
              </a:bodyPr>
              <a:lstStyle/>
              <a:p>
                <a:pPr marL="171450" indent="-171450">
                  <a:buFont typeface="Arial" panose="020B0604020202020204" pitchFamily="34" charset="0"/>
                  <a:buChar char="•"/>
                </a:pPr>
                <a:r>
                  <a:rPr lang="en-US" sz="1200" b="1" dirty="0">
                    <a:ea typeface="Cambria Math" panose="02040503050406030204" pitchFamily="18" charset="0"/>
                  </a:rPr>
                  <a:t>Data</a:t>
                </a:r>
                <a:r>
                  <a:rPr lang="en-US" sz="1200" dirty="0">
                    <a:ea typeface="Cambria Math" panose="02040503050406030204" pitchFamily="18" charset="0"/>
                  </a:rPr>
                  <a:t> = Observed Data </a:t>
                </a:r>
                <a14:m>
                  <m:oMath xmlns:m="http://schemas.openxmlformats.org/officeDocument/2006/math">
                    <m:r>
                      <a:rPr lang="en-US" sz="1200" b="1" i="1" smtClean="0">
                        <a:latin typeface="Cambria Math" panose="02040503050406030204" pitchFamily="18" charset="0"/>
                        <a:ea typeface="Cambria Math" panose="02040503050406030204" pitchFamily="18" charset="0"/>
                      </a:rPr>
                      <m:t>𝑿</m:t>
                    </m:r>
                  </m:oMath>
                </a14:m>
                <a:r>
                  <a:rPr lang="en-US" sz="1200" dirty="0">
                    <a:ea typeface="Cambria Math" panose="02040503050406030204" pitchFamily="18" charset="0"/>
                  </a:rPr>
                  <a:t> + unobserved latent data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b="1" dirty="0">
                    <a:ea typeface="Cambria Math" panose="02040503050406030204" pitchFamily="18" charset="0"/>
                  </a:rPr>
                  <a:t>Parameters</a:t>
                </a:r>
                <a:r>
                  <a:rPr lang="en-US" sz="1200" dirty="0">
                    <a:ea typeface="Cambria Math" panose="02040503050406030204" pitchFamily="18" charset="0"/>
                  </a:rPr>
                  <a:t> (unknown):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endParaRPr lang="en-US" sz="1200" b="1" dirty="0">
                  <a:ea typeface="Cambria Math" panose="02040503050406030204" pitchFamily="18" charset="0"/>
                </a:endParaRPr>
              </a:p>
              <a:p>
                <a:pPr marL="171450" indent="-171450">
                  <a:buFont typeface="Arial" panose="020B0604020202020204" pitchFamily="34" charset="0"/>
                  <a:buChar char="•"/>
                </a:pPr>
                <a:r>
                  <a:rPr lang="en-US" sz="1200" b="1" dirty="0">
                    <a:ea typeface="Cambria Math" panose="02040503050406030204" pitchFamily="18" charset="0"/>
                  </a:rPr>
                  <a:t>Goal</a:t>
                </a:r>
                <a:r>
                  <a:rPr lang="en-US" sz="1200" dirty="0">
                    <a:ea typeface="Cambria Math" panose="02040503050406030204" pitchFamily="18" charset="0"/>
                  </a:rPr>
                  <a:t>: we want to compute the MLE of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m:rPr>
                          <m:sty m:val="p"/>
                        </m:rPr>
                        <a:rPr lang="en-US" sz="1200">
                          <a:latin typeface="Cambria Math" panose="02040503050406030204" pitchFamily="18" charset="0"/>
                          <a:ea typeface="Cambria Math" panose="02040503050406030204" pitchFamily="18" charset="0"/>
                        </a:rPr>
                        <m:t>L</m:t>
                      </m:r>
                      <m:d>
                        <m:dPr>
                          <m:ctrlPr>
                            <a:rPr lang="en-US" sz="1200" i="1">
                              <a:latin typeface="Cambria Math" panose="02040503050406030204" pitchFamily="18" charset="0"/>
                              <a:ea typeface="Cambria Math" panose="02040503050406030204" pitchFamily="18" charset="0"/>
                            </a:rPr>
                          </m:ctrlPr>
                        </m:dPr>
                        <m:e>
                          <m:r>
                            <a:rPr lang="el-GR" sz="1200" b="1" i="1">
                              <a:latin typeface="Cambria Math" panose="02040503050406030204" pitchFamily="18" charset="0"/>
                              <a:ea typeface="Cambria Math" panose="02040503050406030204" pitchFamily="18" charset="0"/>
                            </a:rPr>
                            <m:t>𝜽</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𝑿</m:t>
                          </m:r>
                        </m:e>
                      </m:d>
                      <m:r>
                        <a:rPr lang="en-US" sz="1200" b="1"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Pr</m:t>
                      </m:r>
                      <m:d>
                        <m:dPr>
                          <m:ctrlPr>
                            <a:rPr lang="en-US" sz="1200" b="1" i="1">
                              <a:latin typeface="Cambria Math" panose="02040503050406030204" pitchFamily="18" charset="0"/>
                              <a:ea typeface="Cambria Math" panose="02040503050406030204" pitchFamily="18" charset="0"/>
                            </a:rPr>
                          </m:ctrlPr>
                        </m:dPr>
                        <m:e>
                          <m:r>
                            <a:rPr lang="en-US" sz="1200" b="1" i="1">
                              <a:latin typeface="Cambria Math" panose="02040503050406030204" pitchFamily="18" charset="0"/>
                              <a:ea typeface="Cambria Math" panose="02040503050406030204" pitchFamily="18" charset="0"/>
                            </a:rPr>
                            <m:t>𝑿</m:t>
                          </m:r>
                        </m:e>
                        <m:e>
                          <m:r>
                            <a:rPr lang="el-GR" sz="1200" b="1" i="1">
                              <a:latin typeface="Cambria Math" panose="02040503050406030204" pitchFamily="18" charset="0"/>
                              <a:ea typeface="Cambria Math" panose="02040503050406030204" pitchFamily="18" charset="0"/>
                            </a:rPr>
                            <m:t>𝜽</m:t>
                          </m:r>
                        </m:e>
                      </m:d>
                      <m:r>
                        <a:rPr lang="en-US" sz="1200" b="1" i="1" smtClean="0">
                          <a:latin typeface="Cambria Math" panose="02040503050406030204" pitchFamily="18" charset="0"/>
                          <a:ea typeface="Cambria Math" panose="02040503050406030204" pitchFamily="18" charset="0"/>
                        </a:rPr>
                        <m:t>=</m:t>
                      </m:r>
                      <m:nary>
                        <m:naryPr>
                          <m:limLoc m:val="undOvr"/>
                          <m:subHide m:val="on"/>
                          <m:supHide m:val="on"/>
                          <m:ctrlPr>
                            <a:rPr lang="en-US" sz="1200" b="1" i="1" smtClean="0">
                              <a:latin typeface="Cambria Math" panose="02040503050406030204" pitchFamily="18" charset="0"/>
                              <a:ea typeface="Cambria Math" panose="02040503050406030204" pitchFamily="18" charset="0"/>
                            </a:rPr>
                          </m:ctrlPr>
                        </m:naryPr>
                        <m:sub/>
                        <m:sup/>
                        <m:e>
                          <m:r>
                            <m:rPr>
                              <m:sty m:val="p"/>
                            </m:rPr>
                            <a:rPr lang="en-US" sz="1200" b="0" i="0" smtClean="0">
                              <a:latin typeface="Cambria Math" panose="02040503050406030204" pitchFamily="18" charset="0"/>
                              <a:ea typeface="Cambria Math" panose="02040503050406030204" pitchFamily="18" charset="0"/>
                            </a:rPr>
                            <m:t>p</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𝒁</m:t>
                          </m:r>
                          <m:r>
                            <a:rPr lang="en-US" sz="1200" b="1" i="1" smtClean="0">
                              <a:latin typeface="Cambria Math" panose="02040503050406030204" pitchFamily="18" charset="0"/>
                              <a:ea typeface="Cambria Math" panose="02040503050406030204" pitchFamily="18" charset="0"/>
                            </a:rPr>
                            <m:t>|</m:t>
                          </m:r>
                        </m:e>
                      </m:nary>
                      <m:r>
                        <a:rPr lang="el-GR" sz="1200" b="1" i="1">
                          <a:latin typeface="Cambria Math" panose="02040503050406030204" pitchFamily="18" charset="0"/>
                          <a:ea typeface="Cambria Math" panose="02040503050406030204" pitchFamily="18" charset="0"/>
                        </a:rPr>
                        <m:t>𝜽</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𝑑</m:t>
                      </m:r>
                      <m:r>
                        <a:rPr lang="en-US" sz="1200" b="1" i="1" smtClean="0">
                          <a:latin typeface="Cambria Math" panose="02040503050406030204" pitchFamily="18" charset="0"/>
                          <a:ea typeface="Cambria Math" panose="02040503050406030204" pitchFamily="18" charset="0"/>
                        </a:rPr>
                        <m:t>𝒁</m:t>
                      </m:r>
                      <m:r>
                        <a:rPr lang="en-US" sz="1200" b="1" i="1" smtClean="0">
                          <a:latin typeface="Cambria Math" panose="02040503050406030204" pitchFamily="18" charset="0"/>
                          <a:ea typeface="Cambria Math" panose="02040503050406030204" pitchFamily="18" charset="0"/>
                        </a:rPr>
                        <m:t>=</m:t>
                      </m:r>
                      <m:nary>
                        <m:naryPr>
                          <m:limLoc m:val="undOvr"/>
                          <m:subHide m:val="on"/>
                          <m:supHide m:val="on"/>
                          <m:ctrlPr>
                            <a:rPr lang="en-US" sz="1200" b="1" i="1">
                              <a:latin typeface="Cambria Math" panose="02040503050406030204" pitchFamily="18" charset="0"/>
                              <a:ea typeface="Cambria Math" panose="02040503050406030204" pitchFamily="18" charset="0"/>
                            </a:rPr>
                          </m:ctrlPr>
                        </m:naryPr>
                        <m:sub/>
                        <m:sup/>
                        <m:e>
                          <m:r>
                            <m:rPr>
                              <m:sty m:val="p"/>
                            </m:rPr>
                            <a:rPr lang="en-US" sz="1200" b="0" i="0">
                              <a:latin typeface="Cambria Math" panose="02040503050406030204" pitchFamily="18" charset="0"/>
                              <a:ea typeface="Cambria Math" panose="02040503050406030204" pitchFamily="18" charset="0"/>
                            </a:rPr>
                            <m:t>p</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𝑿</m:t>
                          </m:r>
                          <m:r>
                            <a:rPr lang="en-US" sz="1200" b="1" i="1">
                              <a:latin typeface="Cambria Math" panose="02040503050406030204" pitchFamily="18" charset="0"/>
                              <a:ea typeface="Cambria Math" panose="02040503050406030204" pitchFamily="18" charset="0"/>
                            </a:rPr>
                            <m:t>|</m:t>
                          </m:r>
                        </m:e>
                      </m:nary>
                      <m:r>
                        <a:rPr lang="el-GR" sz="1200" b="1" i="1">
                          <a:latin typeface="Cambria Math" panose="02040503050406030204" pitchFamily="18" charset="0"/>
                          <a:ea typeface="Cambria Math" panose="02040503050406030204" pitchFamily="18" charset="0"/>
                        </a:rPr>
                        <m:t>𝜽</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𝒁</m:t>
                      </m:r>
                      <m:r>
                        <a:rPr lang="en-US" sz="1200" b="1" i="1">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p</m:t>
                      </m:r>
                      <m:d>
                        <m:dPr>
                          <m:ctrlPr>
                            <a:rPr lang="en-US" sz="1200" b="1" i="1" smtClean="0">
                              <a:latin typeface="Cambria Math" panose="02040503050406030204" pitchFamily="18" charset="0"/>
                              <a:ea typeface="Cambria Math" panose="02040503050406030204" pitchFamily="18" charset="0"/>
                            </a:rPr>
                          </m:ctrlPr>
                        </m:dPr>
                        <m:e>
                          <m:r>
                            <a:rPr lang="en-US" sz="1200" b="1" i="1" smtClean="0">
                              <a:latin typeface="Cambria Math" panose="02040503050406030204" pitchFamily="18" charset="0"/>
                              <a:ea typeface="Cambria Math" panose="02040503050406030204" pitchFamily="18" charset="0"/>
                            </a:rPr>
                            <m:t>𝒁</m:t>
                          </m:r>
                        </m:e>
                        <m:e>
                          <m:r>
                            <a:rPr lang="el-GR" sz="1200" b="1" i="1">
                              <a:latin typeface="Cambria Math" panose="02040503050406030204" pitchFamily="18" charset="0"/>
                              <a:ea typeface="Cambria Math" panose="02040503050406030204" pitchFamily="18" charset="0"/>
                            </a:rPr>
                            <m:t>𝜽</m:t>
                          </m:r>
                        </m:e>
                      </m:d>
                      <m:r>
                        <a:rPr lang="en-US" sz="1200" b="0" i="1" smtClean="0">
                          <a:latin typeface="Cambria Math" panose="02040503050406030204" pitchFamily="18" charset="0"/>
                          <a:ea typeface="Cambria Math" panose="02040503050406030204" pitchFamily="18" charset="0"/>
                        </a:rPr>
                        <m:t>𝑑</m:t>
                      </m:r>
                      <m:r>
                        <a:rPr lang="en-US" sz="1200" b="1" i="1">
                          <a:latin typeface="Cambria Math" panose="02040503050406030204" pitchFamily="18" charset="0"/>
                          <a:ea typeface="Cambria Math" panose="02040503050406030204" pitchFamily="18" charset="0"/>
                        </a:rPr>
                        <m:t>𝒁</m:t>
                      </m:r>
                    </m:oMath>
                  </m:oMathPara>
                </a14:m>
                <a:endParaRPr lang="en-US" sz="1200" b="1" dirty="0">
                  <a:ea typeface="Cambria Math" panose="02040503050406030204" pitchFamily="18" charset="0"/>
                </a:endParaRPr>
              </a:p>
              <a:p>
                <a:r>
                  <a:rPr lang="en-US" sz="1200" b="1" i="1" dirty="0">
                    <a:ea typeface="Cambria Math" panose="02040503050406030204" pitchFamily="18" charset="0"/>
                  </a:rPr>
                  <a:t>Why difficult? </a:t>
                </a:r>
                <a:r>
                  <a:rPr lang="en-US" sz="1200" b="1" dirty="0">
                    <a:ea typeface="Cambria Math" panose="02040503050406030204" pitchFamily="18" charset="0"/>
                  </a:rPr>
                  <a:t>Both </a:t>
                </a:r>
                <a14:m>
                  <m:oMath xmlns:m="http://schemas.openxmlformats.org/officeDocument/2006/math">
                    <m:r>
                      <a:rPr lang="en-US" sz="1200" b="1" i="1">
                        <a:latin typeface="Cambria Math" panose="02040503050406030204" pitchFamily="18" charset="0"/>
                        <a:ea typeface="Cambria Math" panose="02040503050406030204" pitchFamily="18" charset="0"/>
                      </a:rPr>
                      <m:t>𝒁</m:t>
                    </m:r>
                  </m:oMath>
                </a14:m>
                <a:r>
                  <a:rPr lang="en-US" sz="1200" b="1" dirty="0">
                    <a:ea typeface="Cambria Math" panose="02040503050406030204" pitchFamily="18" charset="0"/>
                  </a:rPr>
                  <a:t> and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b="1" dirty="0">
                    <a:ea typeface="Cambria Math" panose="02040503050406030204" pitchFamily="18" charset="0"/>
                  </a:rPr>
                  <a:t> are unknown!</a:t>
                </a:r>
              </a:p>
              <a:p>
                <a:pPr marL="171450" indent="-171450">
                  <a:buFont typeface="Arial" panose="020B0604020202020204" pitchFamily="34" charset="0"/>
                  <a:buChar char="•"/>
                </a:pPr>
                <a:r>
                  <a:rPr lang="en-US" sz="1200" dirty="0">
                    <a:ea typeface="Cambria Math" panose="02040503050406030204" pitchFamily="18" charset="0"/>
                  </a:rPr>
                  <a:t>If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is known, usually the values of the latent variables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can be found by maximizing the log-likelihood over all possible values of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either simply by iterating over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or through certain algorithms for hidden Markov models.</a:t>
                </a:r>
              </a:p>
              <a:p>
                <a:pPr marL="171450" indent="-171450">
                  <a:buFont typeface="Arial" panose="020B0604020202020204" pitchFamily="34" charset="0"/>
                  <a:buChar char="•"/>
                </a:pPr>
                <a:r>
                  <a:rPr lang="en-US" sz="1200" dirty="0">
                    <a:ea typeface="Cambria Math" panose="02040503050406030204" pitchFamily="18" charset="0"/>
                  </a:rPr>
                  <a:t>If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is known, then we can find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fairly easily typically </a:t>
                </a:r>
                <a:r>
                  <a:rPr lang="en-US" sz="1200" dirty="0">
                    <a:latin typeface="Calibri" panose="020F0502020204030204" pitchFamily="34" charset="0"/>
                    <a:ea typeface="Cambria Math" panose="02040503050406030204" pitchFamily="18" charset="0"/>
                    <a:cs typeface="Calibri" panose="020F0502020204030204" pitchFamily="34" charset="0"/>
                  </a:rPr>
                  <a:t>by </a:t>
                </a:r>
                <a:r>
                  <a:rPr lang="en-US" sz="1200" dirty="0">
                    <a:latin typeface="Calibri" panose="020F0502020204030204" pitchFamily="34" charset="0"/>
                    <a:cs typeface="Calibri" panose="020F0502020204030204" pitchFamily="34" charset="0"/>
                  </a:rPr>
                  <a:t>grouping the observed data points according to the value of the associated latent variable and averaging the values, or some function of the values, of the points in each group. </a:t>
                </a:r>
              </a:p>
              <a:p>
                <a:pPr marL="171450" indent="-171450">
                  <a:buFont typeface="Arial" panose="020B0604020202020204" pitchFamily="34" charset="0"/>
                  <a:buChar char="•"/>
                </a:pPr>
                <a:r>
                  <a:rPr lang="en-US" sz="1200" b="1" dirty="0">
                    <a:latin typeface="Calibri" panose="020F0502020204030204" pitchFamily="34" charset="0"/>
                    <a:ea typeface="Cambria Math" panose="02040503050406030204" pitchFamily="18" charset="0"/>
                    <a:cs typeface="Calibri" panose="020F0502020204030204" pitchFamily="34" charset="0"/>
                  </a:rPr>
                  <a:t>Motivation</a:t>
                </a:r>
                <a:r>
                  <a:rPr lang="en-US" sz="12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and </a:t>
                </a:r>
                <a14:m>
                  <m:oMath xmlns:m="http://schemas.openxmlformats.org/officeDocument/2006/math">
                    <m:r>
                      <a:rPr lang="en-US" sz="1200" b="1" i="1">
                        <a:latin typeface="Cambria Math" panose="02040503050406030204" pitchFamily="18" charset="0"/>
                        <a:ea typeface="Cambria Math" panose="02040503050406030204" pitchFamily="18" charset="0"/>
                      </a:rPr>
                      <m:t>𝒁</m:t>
                    </m:r>
                  </m:oMath>
                </a14:m>
                <a:r>
                  <a:rPr lang="en-US" sz="1200" dirty="0">
                    <a:latin typeface="Calibri" panose="020F0502020204030204" pitchFamily="34" charset="0"/>
                    <a:ea typeface="Cambria Math" panose="02040503050406030204" pitchFamily="18" charset="0"/>
                    <a:cs typeface="Calibri" panose="020F0502020204030204" pitchFamily="34" charset="0"/>
                  </a:rPr>
                  <a:t> can be updated iteratively and reaches a (local) maximum!</a:t>
                </a:r>
              </a:p>
            </p:txBody>
          </p:sp>
        </mc:Choice>
        <mc:Fallback xmlns="">
          <p:sp>
            <p:nvSpPr>
              <p:cNvPr id="12" name="TextBox 11">
                <a:extLst>
                  <a:ext uri="{FF2B5EF4-FFF2-40B4-BE49-F238E27FC236}">
                    <a16:creationId xmlns:a16="http://schemas.microsoft.com/office/drawing/2014/main" id="{510CAA00-4C82-F179-57C5-F1C0D9A9712F}"/>
                  </a:ext>
                </a:extLst>
              </p:cNvPr>
              <p:cNvSpPr txBox="1">
                <a:spLocks noRot="1" noChangeAspect="1" noMove="1" noResize="1" noEditPoints="1" noAdjustHandles="1" noChangeArrowheads="1" noChangeShapeType="1" noTextEdit="1"/>
              </p:cNvSpPr>
              <p:nvPr/>
            </p:nvSpPr>
            <p:spPr>
              <a:xfrm>
                <a:off x="949021" y="1234534"/>
                <a:ext cx="7085707" cy="2608022"/>
              </a:xfrm>
              <a:prstGeom prst="rect">
                <a:avLst/>
              </a:prstGeom>
              <a:blipFill>
                <a:blip r:embed="rId2"/>
                <a:stretch>
                  <a:fillRect t="-6796" r="-358" b="-48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84967EB-57FB-87C7-50C8-4E097108D407}"/>
              </a:ext>
            </a:extLst>
          </p:cNvPr>
          <p:cNvSpPr txBox="1"/>
          <p:nvPr/>
        </p:nvSpPr>
        <p:spPr>
          <a:xfrm>
            <a:off x="451413" y="443356"/>
            <a:ext cx="8241174" cy="461665"/>
          </a:xfrm>
          <a:prstGeom prst="rect">
            <a:avLst/>
          </a:prstGeom>
          <a:noFill/>
        </p:spPr>
        <p:txBody>
          <a:bodyPr wrap="square" rtlCol="0">
            <a:spAutoFit/>
          </a:bodyPr>
          <a:lstStyle/>
          <a:p>
            <a:pPr algn="ctr"/>
            <a:r>
              <a:rPr lang="en-US" sz="1200" dirty="0"/>
              <a:t>The EM algorithm estimates parameters when data is incomplete by alternating between guessing the missing values based on current parameters (E-step) and updating parameters based on those guesses (M-step) until convergence.</a:t>
            </a:r>
          </a:p>
        </p:txBody>
      </p:sp>
      <p:cxnSp>
        <p:nvCxnSpPr>
          <p:cNvPr id="16" name="Straight Arrow Connector 15">
            <a:extLst>
              <a:ext uri="{FF2B5EF4-FFF2-40B4-BE49-F238E27FC236}">
                <a16:creationId xmlns:a16="http://schemas.microsoft.com/office/drawing/2014/main" id="{760D9569-984A-7DD2-E092-2E9FE50B61F2}"/>
              </a:ext>
            </a:extLst>
          </p:cNvPr>
          <p:cNvCxnSpPr>
            <a:cxnSpLocks/>
            <a:endCxn id="9" idx="2"/>
          </p:cNvCxnSpPr>
          <p:nvPr/>
        </p:nvCxnSpPr>
        <p:spPr>
          <a:xfrm>
            <a:off x="819140" y="5190542"/>
            <a:ext cx="4457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urved Connector 25">
            <a:extLst>
              <a:ext uri="{FF2B5EF4-FFF2-40B4-BE49-F238E27FC236}">
                <a16:creationId xmlns:a16="http://schemas.microsoft.com/office/drawing/2014/main" id="{403283A7-1C26-4285-8E21-CB648FAE8680}"/>
              </a:ext>
            </a:extLst>
          </p:cNvPr>
          <p:cNvCxnSpPr>
            <a:cxnSpLocks/>
            <a:stCxn id="9" idx="0"/>
            <a:endCxn id="13" idx="0"/>
          </p:cNvCxnSpPr>
          <p:nvPr/>
        </p:nvCxnSpPr>
        <p:spPr>
          <a:xfrm rot="5400000" flipH="1" flipV="1">
            <a:off x="2369640" y="4082096"/>
            <a:ext cx="3726" cy="1390206"/>
          </a:xfrm>
          <a:prstGeom prst="curvedConnector3">
            <a:avLst>
              <a:gd name="adj1" fmla="val 623526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7BA3B6C-2374-3D14-FED4-A32F13DAA58D}"/>
              </a:ext>
            </a:extLst>
          </p:cNvPr>
          <p:cNvSpPr>
            <a:spLocks noChangeAspect="1"/>
          </p:cNvSpPr>
          <p:nvPr/>
        </p:nvSpPr>
        <p:spPr>
          <a:xfrm>
            <a:off x="1264920" y="4779062"/>
            <a:ext cx="822960" cy="822960"/>
          </a:xfrm>
          <a:prstGeom prst="ellipse">
            <a:avLst/>
          </a:prstGeom>
          <a:solidFill>
            <a:schemeClr val="accent4">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3" name="Oval 12">
            <a:extLst>
              <a:ext uri="{FF2B5EF4-FFF2-40B4-BE49-F238E27FC236}">
                <a16:creationId xmlns:a16="http://schemas.microsoft.com/office/drawing/2014/main" id="{6AC918D1-BAC1-7AD1-4125-2BABF0A7C447}"/>
              </a:ext>
            </a:extLst>
          </p:cNvPr>
          <p:cNvSpPr>
            <a:spLocks noChangeAspect="1"/>
          </p:cNvSpPr>
          <p:nvPr/>
        </p:nvSpPr>
        <p:spPr>
          <a:xfrm>
            <a:off x="2655126" y="4775336"/>
            <a:ext cx="822960" cy="822960"/>
          </a:xfrm>
          <a:prstGeom prst="ellipse">
            <a:avLst/>
          </a:prstGeom>
          <a:solidFill>
            <a:schemeClr val="accent2">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a:t>
            </a:r>
          </a:p>
        </p:txBody>
      </p:sp>
      <p:sp>
        <p:nvSpPr>
          <p:cNvPr id="58" name="TextBox 57">
            <a:extLst>
              <a:ext uri="{FF2B5EF4-FFF2-40B4-BE49-F238E27FC236}">
                <a16:creationId xmlns:a16="http://schemas.microsoft.com/office/drawing/2014/main" id="{E1E50DC4-6695-C738-FC21-8644FD7C5956}"/>
              </a:ext>
            </a:extLst>
          </p:cNvPr>
          <p:cNvSpPr txBox="1"/>
          <p:nvPr/>
        </p:nvSpPr>
        <p:spPr>
          <a:xfrm>
            <a:off x="1040649" y="5598294"/>
            <a:ext cx="1271502" cy="261610"/>
          </a:xfrm>
          <a:prstGeom prst="rect">
            <a:avLst/>
          </a:prstGeom>
          <a:noFill/>
        </p:spPr>
        <p:txBody>
          <a:bodyPr wrap="none" rtlCol="0">
            <a:spAutoFit/>
          </a:bodyPr>
          <a:lstStyle/>
          <a:p>
            <a:r>
              <a:rPr lang="en-US" sz="1100" dirty="0">
                <a:solidFill>
                  <a:schemeClr val="accent4">
                    <a:lumMod val="75000"/>
                  </a:schemeClr>
                </a:solidFill>
              </a:rPr>
              <a:t>Guess missing data</a:t>
            </a:r>
          </a:p>
        </p:txBody>
      </p:sp>
      <p:sp>
        <p:nvSpPr>
          <p:cNvPr id="59" name="TextBox 58">
            <a:extLst>
              <a:ext uri="{FF2B5EF4-FFF2-40B4-BE49-F238E27FC236}">
                <a16:creationId xmlns:a16="http://schemas.microsoft.com/office/drawing/2014/main" id="{D1BCF892-5637-CC96-8BFF-A173EB78EF25}"/>
              </a:ext>
            </a:extLst>
          </p:cNvPr>
          <p:cNvSpPr txBox="1"/>
          <p:nvPr/>
        </p:nvSpPr>
        <p:spPr>
          <a:xfrm>
            <a:off x="2370005" y="5590601"/>
            <a:ext cx="1393202" cy="276999"/>
          </a:xfrm>
          <a:prstGeom prst="rect">
            <a:avLst/>
          </a:prstGeom>
          <a:noFill/>
        </p:spPr>
        <p:txBody>
          <a:bodyPr wrap="none" rtlCol="0">
            <a:spAutoFit/>
          </a:bodyPr>
          <a:lstStyle/>
          <a:p>
            <a:r>
              <a:rPr lang="en-US" sz="1200" dirty="0">
                <a:solidFill>
                  <a:schemeClr val="accent2">
                    <a:lumMod val="75000"/>
                  </a:schemeClr>
                </a:solidFill>
              </a:rPr>
              <a:t>Update parameters</a:t>
            </a:r>
          </a:p>
        </p:txBody>
      </p:sp>
      <p:cxnSp>
        <p:nvCxnSpPr>
          <p:cNvPr id="75" name="Curved Connector 74">
            <a:extLst>
              <a:ext uri="{FF2B5EF4-FFF2-40B4-BE49-F238E27FC236}">
                <a16:creationId xmlns:a16="http://schemas.microsoft.com/office/drawing/2014/main" id="{D1DD7BA7-FE49-B492-A154-3F8DB9866462}"/>
              </a:ext>
            </a:extLst>
          </p:cNvPr>
          <p:cNvCxnSpPr>
            <a:cxnSpLocks/>
            <a:stCxn id="59" idx="2"/>
            <a:endCxn id="58" idx="2"/>
          </p:cNvCxnSpPr>
          <p:nvPr/>
        </p:nvCxnSpPr>
        <p:spPr>
          <a:xfrm rot="5400000" flipH="1">
            <a:off x="2367655" y="5168649"/>
            <a:ext cx="7696" cy="1390206"/>
          </a:xfrm>
          <a:prstGeom prst="curvedConnector3">
            <a:avLst>
              <a:gd name="adj1" fmla="val -2970374"/>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EC1E2-1970-3FCD-8E03-87237276E41A}"/>
                  </a:ext>
                </a:extLst>
              </p:cNvPr>
              <p:cNvSpPr txBox="1"/>
              <p:nvPr/>
            </p:nvSpPr>
            <p:spPr>
              <a:xfrm>
                <a:off x="4330453" y="4371563"/>
                <a:ext cx="4213673" cy="1963999"/>
              </a:xfrm>
              <a:prstGeom prst="rect">
                <a:avLst/>
              </a:prstGeom>
              <a:noFill/>
            </p:spPr>
            <p:txBody>
              <a:bodyPr wrap="square" rtlCol="0">
                <a:spAutoFit/>
              </a:bodyPr>
              <a:lstStyle/>
              <a:p>
                <a:r>
                  <a:rPr lang="en-US" altLang="zh-CN" sz="1200" b="1" dirty="0"/>
                  <a:t>Step 1: Initialization</a:t>
                </a:r>
              </a:p>
              <a:p>
                <a:r>
                  <a:rPr lang="en-US" altLang="zh-CN" sz="1200" dirty="0"/>
                  <a:t>	Initialize the parameters </a:t>
                </a:r>
                <a14:m>
                  <m:oMath xmlns:m="http://schemas.openxmlformats.org/officeDocument/2006/math">
                    <m:r>
                      <a:rPr lang="en-US" sz="1200" b="0" i="1" dirty="0" smtClean="0">
                        <a:latin typeface="Cambria Math" panose="02040503050406030204" pitchFamily="18" charset="0"/>
                      </a:rPr>
                      <m:t>𝜃</m:t>
                    </m:r>
                  </m:oMath>
                </a14:m>
                <a:r>
                  <a:rPr lang="en-US" altLang="zh-CN" sz="1200" dirty="0"/>
                  <a:t> to some random values</a:t>
                </a:r>
              </a:p>
              <a:p>
                <a:r>
                  <a:rPr lang="en-US" altLang="zh-CN" sz="1200" b="1" dirty="0"/>
                  <a:t>Step 2: Expectation (E) step</a:t>
                </a:r>
              </a:p>
              <a:p>
                <a:r>
                  <a:rPr lang="en-US" altLang="zh-CN" sz="1200" dirty="0"/>
                  <a:t>	Compute the probability of each possible value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altLang="zh-CN" sz="1200" dirty="0"/>
                  <a:t> given </a:t>
                </a:r>
              </a:p>
              <a:p>
                <a:r>
                  <a:rPr lang="en-US" altLang="zh-CN" sz="1200" dirty="0"/>
                  <a:t>	the current</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e>
                        </m:d>
                      </m:sup>
                    </m:sSup>
                  </m:oMath>
                </a14:m>
                <a:endParaRPr lang="en-US" altLang="zh-CN" sz="1200" dirty="0"/>
              </a:p>
              <a:p>
                <a:r>
                  <a:rPr lang="en-US" sz="1200" b="1" dirty="0"/>
                  <a:t>Step 3: Maximum (M) step</a:t>
                </a:r>
              </a:p>
              <a:p>
                <a:r>
                  <a:rPr lang="en-US" sz="1200" dirty="0">
                    <a:latin typeface="Calibri" panose="020F0502020204030204" pitchFamily="34" charset="0"/>
                    <a:cs typeface="Calibri" panose="020F0502020204030204" pitchFamily="34" charset="0"/>
                  </a:rPr>
                  <a:t>	Use the just-computed values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sz="1200" dirty="0">
                    <a:latin typeface="Calibri" panose="020F0502020204030204" pitchFamily="34" charset="0"/>
                    <a:cs typeface="Calibri" panose="020F0502020204030204" pitchFamily="34" charset="0"/>
                  </a:rPr>
                  <a:t> to compute a better 	estimate for the parameters</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r>
                              <a:rPr lang="en-US" sz="1200" b="0" i="1" dirty="0" smtClean="0">
                                <a:latin typeface="Cambria Math" panose="02040503050406030204" pitchFamily="18" charset="0"/>
                              </a:rPr>
                              <m:t>+1</m:t>
                            </m:r>
                          </m:e>
                        </m:d>
                      </m:sup>
                    </m:sSup>
                  </m:oMath>
                </a14:m>
                <a:endParaRPr lang="en-US" sz="1200" dirty="0">
                  <a:latin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Iterate steps 2 and 3 until convergence.</a:t>
                </a:r>
                <a:endParaRPr lang="en-US" sz="1200" b="1"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FC2EC1E2-1970-3FCD-8E03-87237276E41A}"/>
                  </a:ext>
                </a:extLst>
              </p:cNvPr>
              <p:cNvSpPr txBox="1">
                <a:spLocks noRot="1" noChangeAspect="1" noMove="1" noResize="1" noEditPoints="1" noAdjustHandles="1" noChangeArrowheads="1" noChangeShapeType="1" noTextEdit="1"/>
              </p:cNvSpPr>
              <p:nvPr/>
            </p:nvSpPr>
            <p:spPr>
              <a:xfrm>
                <a:off x="4330453" y="4371563"/>
                <a:ext cx="4213673" cy="1963999"/>
              </a:xfrm>
              <a:prstGeom prst="rect">
                <a:avLst/>
              </a:prstGeom>
              <a:blipFill>
                <a:blip r:embed="rId3"/>
                <a:stretch>
                  <a:fillRect r="-601" b="-19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288F0B-AADA-A4A7-688F-EA32BAE0E827}"/>
              </a:ext>
            </a:extLst>
          </p:cNvPr>
          <p:cNvSpPr txBox="1"/>
          <p:nvPr/>
        </p:nvSpPr>
        <p:spPr>
          <a:xfrm>
            <a:off x="2334006" y="4079527"/>
            <a:ext cx="4475988" cy="338554"/>
          </a:xfrm>
          <a:prstGeom prst="rect">
            <a:avLst/>
          </a:prstGeom>
          <a:noFill/>
        </p:spPr>
        <p:txBody>
          <a:bodyPr wrap="square" rtlCol="0" anchor="ctr">
            <a:spAutoFit/>
          </a:bodyPr>
          <a:lstStyle/>
          <a:p>
            <a:pPr algn="ctr"/>
            <a:r>
              <a:rPr lang="en-US" sz="1600" b="1" dirty="0"/>
              <a:t>EM algorithm</a:t>
            </a:r>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2954744415"/>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tc>
                    <a:tc>
                      <a:txBody>
                        <a:bodyPr/>
                        <a:lstStyle/>
                        <a:p>
                          <a:r>
                            <a:rPr lang="en-US" sz="1200" dirty="0"/>
                            <a:t>Parameter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t>)</a:t>
                          </a:r>
                        </a:p>
                      </a:txBody>
                      <a:tcPr/>
                    </a:tc>
                    <a:tc>
                      <a:txBody>
                        <a:bodyPr/>
                        <a:lstStyle/>
                        <a:p>
                          <a:r>
                            <a:rPr lang="en-US" sz="1200" dirty="0"/>
                            <a:t>Latent variable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t>)</a:t>
                          </a:r>
                        </a:p>
                      </a:txBody>
                      <a:tcPr/>
                    </a:tc>
                    <a:tc>
                      <a:txBody>
                        <a:bodyPr/>
                        <a:lstStyle/>
                        <a:p>
                          <a:r>
                            <a:rPr lang="en-US" sz="1200" dirty="0"/>
                            <a:t>Software</a:t>
                          </a:r>
                        </a:p>
                      </a:txBody>
                      <a:tcPr/>
                    </a:tc>
                    <a:extLst>
                      <a:ext uri="{0D108BD9-81ED-4DB2-BD59-A6C34878D82A}">
                        <a16:rowId xmlns:a16="http://schemas.microsoft.com/office/drawing/2014/main" val="4059003377"/>
                      </a:ext>
                    </a:extLst>
                  </a:tr>
                  <a:tr h="430412">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tc>
                    <a:tc>
                      <a:txBody>
                        <a:bodyPr/>
                        <a:lstStyle/>
                        <a:p>
                          <a:r>
                            <a:rPr lang="en-US" sz="1200" dirty="0"/>
                            <a:t>MAF</a:t>
                          </a:r>
                          <a:br>
                            <a:rPr lang="en-US" sz="1200" dirty="0"/>
                          </a:br>
                          <a:r>
                            <a:rPr lang="en-US" sz="1200" dirty="0"/>
                            <a:t>genotyping error rate</a:t>
                          </a:r>
                        </a:p>
                      </a:txBody>
                      <a:tcPr/>
                    </a:tc>
                    <a:tc>
                      <a:txBody>
                        <a:bodyPr/>
                        <a:lstStyle/>
                        <a:p>
                          <a:r>
                            <a:rPr lang="en-US" sz="1200" dirty="0"/>
                            <a:t>True genotypes at each individual</a:t>
                          </a:r>
                        </a:p>
                      </a:txBody>
                      <a:tcPr/>
                    </a:tc>
                    <a:tc>
                      <a:txBody>
                        <a:bodyPr/>
                        <a:lstStyle/>
                        <a:p>
                          <a:r>
                            <a:rPr lang="en-US" sz="1200" dirty="0"/>
                            <a:t>GATK</a:t>
                          </a:r>
                        </a:p>
                      </a:txBody>
                      <a:tcPr/>
                    </a:tc>
                    <a:extLst>
                      <a:ext uri="{0D108BD9-81ED-4DB2-BD59-A6C34878D82A}">
                        <a16:rowId xmlns:a16="http://schemas.microsoft.com/office/drawing/2014/main" val="2220048645"/>
                      </a:ext>
                    </a:extLst>
                  </a:tr>
                  <a:tr h="774741">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tc>
                    <a:extLst>
                      <a:ext uri="{0D108BD9-81ED-4DB2-BD59-A6C34878D82A}">
                        <a16:rowId xmlns:a16="http://schemas.microsoft.com/office/drawing/2014/main" val="1907644606"/>
                      </a:ext>
                    </a:extLst>
                  </a:tr>
                  <a:tr h="430412">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tc>
                    <a:extLst>
                      <a:ext uri="{0D108BD9-81ED-4DB2-BD59-A6C34878D82A}">
                        <a16:rowId xmlns:a16="http://schemas.microsoft.com/office/drawing/2014/main" val="4093025528"/>
                      </a:ext>
                    </a:extLst>
                  </a:tr>
                </a:tbl>
              </a:graphicData>
            </a:graphic>
          </p:graphicFrame>
        </mc:Choice>
        <mc:Fallback xmlns="">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2954744415"/>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tc>
                    <a:tc>
                      <a:txBody>
                        <a:bodyPr/>
                        <a:lstStyle/>
                        <a:p>
                          <a:endParaRPr lang="en-US"/>
                        </a:p>
                      </a:txBody>
                      <a:tcPr>
                        <a:blipFill>
                          <a:blip r:embed="rId4"/>
                          <a:stretch>
                            <a:fillRect l="-101361" t="-3571" r="-202721" b="-503571"/>
                          </a:stretch>
                        </a:blipFill>
                      </a:tcPr>
                    </a:tc>
                    <a:tc>
                      <a:txBody>
                        <a:bodyPr/>
                        <a:lstStyle/>
                        <a:p>
                          <a:endParaRPr lang="en-US"/>
                        </a:p>
                      </a:txBody>
                      <a:tcPr>
                        <a:blipFill>
                          <a:blip r:embed="rId4"/>
                          <a:stretch>
                            <a:fillRect l="-200000" t="-3571" r="-101351" b="-503571"/>
                          </a:stretch>
                        </a:blipFill>
                      </a:tcPr>
                    </a:tc>
                    <a:tc>
                      <a:txBody>
                        <a:bodyPr/>
                        <a:lstStyle/>
                        <a:p>
                          <a:r>
                            <a:rPr lang="en-US" sz="1200" dirty="0"/>
                            <a:t>Software</a:t>
                          </a:r>
                        </a:p>
                      </a:txBody>
                      <a:tcPr/>
                    </a:tc>
                    <a:extLst>
                      <a:ext uri="{0D108BD9-81ED-4DB2-BD59-A6C34878D82A}">
                        <a16:rowId xmlns:a16="http://schemas.microsoft.com/office/drawing/2014/main" val="4059003377"/>
                      </a:ext>
                    </a:extLst>
                  </a:tr>
                  <a:tr h="457200">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tc>
                    <a:tc>
                      <a:txBody>
                        <a:bodyPr/>
                        <a:lstStyle/>
                        <a:p>
                          <a:r>
                            <a:rPr lang="en-US" sz="1200" dirty="0"/>
                            <a:t>MAF</a:t>
                          </a:r>
                          <a:br>
                            <a:rPr lang="en-US" sz="1200" dirty="0"/>
                          </a:br>
                          <a:r>
                            <a:rPr lang="en-US" sz="1200" dirty="0"/>
                            <a:t>genotyping error rate</a:t>
                          </a:r>
                        </a:p>
                      </a:txBody>
                      <a:tcPr/>
                    </a:tc>
                    <a:tc>
                      <a:txBody>
                        <a:bodyPr/>
                        <a:lstStyle/>
                        <a:p>
                          <a:r>
                            <a:rPr lang="en-US" sz="1200" dirty="0"/>
                            <a:t>True genotypes at each individual</a:t>
                          </a:r>
                        </a:p>
                      </a:txBody>
                      <a:tcPr/>
                    </a:tc>
                    <a:tc>
                      <a:txBody>
                        <a:bodyPr/>
                        <a:lstStyle/>
                        <a:p>
                          <a:r>
                            <a:rPr lang="en-US" sz="1200" dirty="0"/>
                            <a:t>GATK</a:t>
                          </a:r>
                        </a:p>
                      </a:txBody>
                      <a:tcPr/>
                    </a:tc>
                    <a:extLst>
                      <a:ext uri="{0D108BD9-81ED-4DB2-BD59-A6C34878D82A}">
                        <a16:rowId xmlns:a16="http://schemas.microsoft.com/office/drawing/2014/main" val="2220048645"/>
                      </a:ext>
                    </a:extLst>
                  </a:tr>
                  <a:tr h="822960">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tc>
                    <a:extLst>
                      <a:ext uri="{0D108BD9-81ED-4DB2-BD59-A6C34878D82A}">
                        <a16:rowId xmlns:a16="http://schemas.microsoft.com/office/drawing/2014/main" val="1907644606"/>
                      </a:ext>
                    </a:extLst>
                  </a:tr>
                  <a:tr h="457200">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tc>
                    <a:extLst>
                      <a:ext uri="{0D108BD9-81ED-4DB2-BD59-A6C34878D82A}">
                        <a16:rowId xmlns:a16="http://schemas.microsoft.com/office/drawing/2014/main" val="4093025528"/>
                      </a:ext>
                    </a:extLst>
                  </a:tr>
                </a:tbl>
              </a:graphicData>
            </a:graphic>
          </p:graphicFrame>
        </mc:Fallback>
      </mc:AlternateContent>
      <p:cxnSp>
        <p:nvCxnSpPr>
          <p:cNvPr id="41" name="Straight Arrow Connector 40">
            <a:extLst>
              <a:ext uri="{FF2B5EF4-FFF2-40B4-BE49-F238E27FC236}">
                <a16:creationId xmlns:a16="http://schemas.microsoft.com/office/drawing/2014/main" id="{8ACC073D-367E-DE7B-00C0-A6F8E5A624D2}"/>
              </a:ext>
            </a:extLst>
          </p:cNvPr>
          <p:cNvCxnSpPr>
            <a:cxnSpLocks/>
          </p:cNvCxnSpPr>
          <p:nvPr/>
        </p:nvCxnSpPr>
        <p:spPr>
          <a:xfrm>
            <a:off x="3478086" y="5186816"/>
            <a:ext cx="4457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111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5422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454791" y="5347321"/>
            <a:ext cx="8209751" cy="37066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844444345"/>
              </p:ext>
            </p:extLst>
          </p:nvPr>
        </p:nvGraphicFramePr>
        <p:xfrm>
          <a:off x="573930"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1127036167"/>
              </p:ext>
            </p:extLst>
          </p:nvPr>
        </p:nvGraphicFramePr>
        <p:xfrm>
          <a:off x="5233393"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46F3-1BA5-6A79-1018-2B984E9D6B6F}"/>
                  </a:ext>
                </a:extLst>
              </p:cNvPr>
              <p:cNvSpPr txBox="1"/>
              <p:nvPr/>
            </p:nvSpPr>
            <p:spPr>
              <a:xfrm>
                <a:off x="866592" y="923519"/>
                <a:ext cx="2828851" cy="369332"/>
              </a:xfrm>
              <a:prstGeom prst="rect">
                <a:avLst/>
              </a:prstGeom>
              <a:noFill/>
            </p:spPr>
            <p:txBody>
              <a:bodyPr wrap="none" rtlCol="0">
                <a:spAutoFit/>
              </a:bodyPr>
              <a:lstStyle/>
              <a:p>
                <a:r>
                  <a:rPr lang="en-US" b="1" dirty="0"/>
                  <a:t>Raw Genotype Matrix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6" name="TextBox 5">
                <a:extLst>
                  <a:ext uri="{FF2B5EF4-FFF2-40B4-BE49-F238E27FC236}">
                    <a16:creationId xmlns:a16="http://schemas.microsoft.com/office/drawing/2014/main" id="{A63246F3-1BA5-6A79-1018-2B984E9D6B6F}"/>
                  </a:ext>
                </a:extLst>
              </p:cNvPr>
              <p:cNvSpPr txBox="1">
                <a:spLocks noRot="1" noChangeAspect="1" noMove="1" noResize="1" noEditPoints="1" noAdjustHandles="1" noChangeArrowheads="1" noChangeShapeType="1" noTextEdit="1"/>
              </p:cNvSpPr>
              <p:nvPr/>
            </p:nvSpPr>
            <p:spPr>
              <a:xfrm>
                <a:off x="866592" y="923519"/>
                <a:ext cx="2828851" cy="369332"/>
              </a:xfrm>
              <a:prstGeom prst="rect">
                <a:avLst/>
              </a:prstGeom>
              <a:blipFill>
                <a:blip r:embed="rId2"/>
                <a:stretch>
                  <a:fillRect l="-179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A5D6CE-0D31-7AC2-EA8C-223AF8AC7C83}"/>
                  </a:ext>
                </a:extLst>
              </p:cNvPr>
              <p:cNvSpPr txBox="1"/>
              <p:nvPr/>
            </p:nvSpPr>
            <p:spPr>
              <a:xfrm>
                <a:off x="5216419" y="923519"/>
                <a:ext cx="3448123" cy="369332"/>
              </a:xfrm>
              <a:prstGeom prst="rect">
                <a:avLst/>
              </a:prstGeom>
              <a:noFill/>
            </p:spPr>
            <p:txBody>
              <a:bodyPr wrap="none" rtlCol="0">
                <a:spAutoFit/>
              </a:bodyPr>
              <a:lstStyle/>
              <a:p>
                <a:r>
                  <a:rPr lang="en-US" b="1" dirty="0"/>
                  <a:t>Standardized Genotyped Matrix </a:t>
                </a:r>
                <a14:m>
                  <m:oMath xmlns:m="http://schemas.openxmlformats.org/officeDocument/2006/math">
                    <m:r>
                      <a:rPr lang="en-US" b="1" i="1">
                        <a:latin typeface="Cambria Math" panose="02040503050406030204" pitchFamily="18" charset="0"/>
                      </a:rPr>
                      <m:t>𝑿</m:t>
                    </m:r>
                  </m:oMath>
                </a14:m>
                <a:endParaRPr lang="en-US" b="1" dirty="0"/>
              </a:p>
            </p:txBody>
          </p:sp>
        </mc:Choice>
        <mc:Fallback xmlns="">
          <p:sp>
            <p:nvSpPr>
              <p:cNvPr id="7" name="TextBox 6">
                <a:extLst>
                  <a:ext uri="{FF2B5EF4-FFF2-40B4-BE49-F238E27FC236}">
                    <a16:creationId xmlns:a16="http://schemas.microsoft.com/office/drawing/2014/main" id="{17A5D6CE-0D31-7AC2-EA8C-223AF8AC7C83}"/>
                  </a:ext>
                </a:extLst>
              </p:cNvPr>
              <p:cNvSpPr txBox="1">
                <a:spLocks noRot="1" noChangeAspect="1" noMove="1" noResize="1" noEditPoints="1" noAdjustHandles="1" noChangeArrowheads="1" noChangeShapeType="1" noTextEdit="1"/>
              </p:cNvSpPr>
              <p:nvPr/>
            </p:nvSpPr>
            <p:spPr>
              <a:xfrm>
                <a:off x="5216419" y="923519"/>
                <a:ext cx="3448123" cy="369332"/>
              </a:xfrm>
              <a:prstGeom prst="rect">
                <a:avLst/>
              </a:prstGeom>
              <a:blipFill>
                <a:blip r:embed="rId3"/>
                <a:stretch>
                  <a:fillRect l="-1465" t="-6667" b="-2666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33046" y="23714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4176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5411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541142"/>
                <a:ext cx="1739514" cy="652102"/>
              </a:xfrm>
              <a:prstGeom prst="rect">
                <a:avLst/>
              </a:prstGeom>
              <a:blipFill>
                <a:blip r:embed="rId4"/>
                <a:stretch>
                  <a:fillRect b="-3774"/>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EAFA4B69-8235-E860-EECF-6138B1CB9BC2}"/>
              </a:ext>
            </a:extLst>
          </p:cNvPr>
          <p:cNvSpPr txBox="1"/>
          <p:nvPr/>
        </p:nvSpPr>
        <p:spPr>
          <a:xfrm>
            <a:off x="463760" y="5437754"/>
            <a:ext cx="4475988" cy="369332"/>
          </a:xfrm>
          <a:prstGeom prst="rect">
            <a:avLst/>
          </a:prstGeom>
          <a:noFill/>
        </p:spPr>
        <p:txBody>
          <a:bodyPr wrap="square" rtlCol="0" anchor="ctr">
            <a:spAutoFit/>
          </a:bodyPr>
          <a:lstStyle/>
          <a:p>
            <a:pPr algn="ctr"/>
            <a:r>
              <a:rPr lang="en-US" b="1" dirty="0"/>
              <a:t>LD Matrix (correlation)</a:t>
            </a:r>
          </a:p>
        </p:txBody>
      </p:sp>
      <p:cxnSp>
        <p:nvCxnSpPr>
          <p:cNvPr id="14" name="Straight Arrow Connector 13">
            <a:extLst>
              <a:ext uri="{FF2B5EF4-FFF2-40B4-BE49-F238E27FC236}">
                <a16:creationId xmlns:a16="http://schemas.microsoft.com/office/drawing/2014/main" id="{A0026F5E-6547-37CD-619A-45D7DE16D387}"/>
              </a:ext>
            </a:extLst>
          </p:cNvPr>
          <p:cNvCxnSpPr>
            <a:cxnSpLocks/>
          </p:cNvCxnSpPr>
          <p:nvPr/>
        </p:nvCxnSpPr>
        <p:spPr>
          <a:xfrm>
            <a:off x="573930" y="4572000"/>
            <a:ext cx="799234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62DAED-0ED8-F0D9-5A6E-6C8620D3CDEC}"/>
              </a:ext>
            </a:extLst>
          </p:cNvPr>
          <p:cNvSpPr txBox="1"/>
          <p:nvPr/>
        </p:nvSpPr>
        <p:spPr>
          <a:xfrm>
            <a:off x="454791" y="4224597"/>
            <a:ext cx="372218"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42DEC759-5174-9F46-0816-5C680F7FDCBA}"/>
              </a:ext>
            </a:extLst>
          </p:cNvPr>
          <p:cNvSpPr txBox="1"/>
          <p:nvPr/>
        </p:nvSpPr>
        <p:spPr>
          <a:xfrm>
            <a:off x="4416585" y="4224597"/>
            <a:ext cx="301686" cy="369332"/>
          </a:xfrm>
          <a:prstGeom prst="rect">
            <a:avLst/>
          </a:prstGeom>
          <a:noFill/>
        </p:spPr>
        <p:txBody>
          <a:bodyPr wrap="none" rtlCol="0">
            <a:spAutoFit/>
          </a:bodyPr>
          <a:lstStyle/>
          <a:p>
            <a:r>
              <a:rPr lang="en-US" dirty="0"/>
              <a:t>0</a:t>
            </a:r>
          </a:p>
        </p:txBody>
      </p:sp>
      <p:sp>
        <p:nvSpPr>
          <p:cNvPr id="19" name="TextBox 18">
            <a:extLst>
              <a:ext uri="{FF2B5EF4-FFF2-40B4-BE49-F238E27FC236}">
                <a16:creationId xmlns:a16="http://schemas.microsoft.com/office/drawing/2014/main" id="{4507EE39-084E-32D2-8727-A86A9C679B74}"/>
              </a:ext>
            </a:extLst>
          </p:cNvPr>
          <p:cNvSpPr txBox="1"/>
          <p:nvPr/>
        </p:nvSpPr>
        <p:spPr>
          <a:xfrm>
            <a:off x="8264586" y="4224597"/>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AD722B37-1023-9382-316F-DEB27A61E8EB}"/>
              </a:ext>
            </a:extLst>
          </p:cNvPr>
          <p:cNvSpPr txBox="1"/>
          <p:nvPr/>
        </p:nvSpPr>
        <p:spPr>
          <a:xfrm>
            <a:off x="454791" y="4590329"/>
            <a:ext cx="1383515" cy="646331"/>
          </a:xfrm>
          <a:prstGeom prst="rect">
            <a:avLst/>
          </a:prstGeom>
          <a:noFill/>
        </p:spPr>
        <p:txBody>
          <a:bodyPr wrap="square" rtlCol="0">
            <a:spAutoFit/>
          </a:bodyPr>
          <a:lstStyle/>
          <a:p>
            <a:pPr algn="ctr"/>
            <a:r>
              <a:rPr lang="en-US" sz="1200" dirty="0"/>
              <a:t>Perfect negative LD</a:t>
            </a:r>
          </a:p>
          <a:p>
            <a:pPr algn="ctr"/>
            <a:r>
              <a:rPr lang="en-US" sz="1200" dirty="0"/>
              <a:t>(never appear together)</a:t>
            </a:r>
          </a:p>
        </p:txBody>
      </p:sp>
      <p:sp>
        <p:nvSpPr>
          <p:cNvPr id="21" name="TextBox 20">
            <a:extLst>
              <a:ext uri="{FF2B5EF4-FFF2-40B4-BE49-F238E27FC236}">
                <a16:creationId xmlns:a16="http://schemas.microsoft.com/office/drawing/2014/main" id="{39536F2D-E559-2B27-E399-D86A2FD8279F}"/>
              </a:ext>
            </a:extLst>
          </p:cNvPr>
          <p:cNvSpPr txBox="1"/>
          <p:nvPr/>
        </p:nvSpPr>
        <p:spPr>
          <a:xfrm>
            <a:off x="1815516" y="4682662"/>
            <a:ext cx="1107312" cy="461665"/>
          </a:xfrm>
          <a:prstGeom prst="rect">
            <a:avLst/>
          </a:prstGeom>
          <a:noFill/>
        </p:spPr>
        <p:txBody>
          <a:bodyPr wrap="square" rtlCol="0">
            <a:spAutoFit/>
          </a:bodyPr>
          <a:lstStyle/>
          <a:p>
            <a:pPr algn="ctr"/>
            <a:r>
              <a:rPr lang="en-US" sz="1200" dirty="0"/>
              <a:t>Strong negative LD</a:t>
            </a:r>
          </a:p>
        </p:txBody>
      </p:sp>
      <p:sp>
        <p:nvSpPr>
          <p:cNvPr id="22" name="TextBox 21">
            <a:extLst>
              <a:ext uri="{FF2B5EF4-FFF2-40B4-BE49-F238E27FC236}">
                <a16:creationId xmlns:a16="http://schemas.microsoft.com/office/drawing/2014/main" id="{7E25F6D4-C89E-5DAC-E212-2B0A263497BD}"/>
              </a:ext>
            </a:extLst>
          </p:cNvPr>
          <p:cNvSpPr txBox="1"/>
          <p:nvPr/>
        </p:nvSpPr>
        <p:spPr>
          <a:xfrm>
            <a:off x="2900038" y="4682662"/>
            <a:ext cx="1119011" cy="461665"/>
          </a:xfrm>
          <a:prstGeom prst="rect">
            <a:avLst/>
          </a:prstGeom>
          <a:noFill/>
        </p:spPr>
        <p:txBody>
          <a:bodyPr wrap="square" rtlCol="0">
            <a:spAutoFit/>
          </a:bodyPr>
          <a:lstStyle/>
          <a:p>
            <a:pPr algn="ctr"/>
            <a:r>
              <a:rPr lang="en-US" sz="1200" dirty="0"/>
              <a:t>Moderate negative LD</a:t>
            </a:r>
          </a:p>
        </p:txBody>
      </p:sp>
      <p:sp>
        <p:nvSpPr>
          <p:cNvPr id="23" name="TextBox 22">
            <a:extLst>
              <a:ext uri="{FF2B5EF4-FFF2-40B4-BE49-F238E27FC236}">
                <a16:creationId xmlns:a16="http://schemas.microsoft.com/office/drawing/2014/main" id="{8E44BA0D-9678-C04D-9596-72C6C318B15B}"/>
              </a:ext>
            </a:extLst>
          </p:cNvPr>
          <p:cNvSpPr txBox="1"/>
          <p:nvPr/>
        </p:nvSpPr>
        <p:spPr>
          <a:xfrm>
            <a:off x="3996259" y="4682662"/>
            <a:ext cx="1358228" cy="461665"/>
          </a:xfrm>
          <a:prstGeom prst="rect">
            <a:avLst/>
          </a:prstGeom>
          <a:noFill/>
        </p:spPr>
        <p:txBody>
          <a:bodyPr wrap="square" rtlCol="0">
            <a:spAutoFit/>
          </a:bodyPr>
          <a:lstStyle/>
          <a:p>
            <a:pPr algn="ctr"/>
            <a:r>
              <a:rPr lang="en-US" sz="1200" dirty="0"/>
              <a:t>Independent SNPs</a:t>
            </a:r>
          </a:p>
          <a:p>
            <a:pPr algn="ctr"/>
            <a:r>
              <a:rPr lang="en-US" sz="1200" dirty="0"/>
              <a:t>(no correlation)</a:t>
            </a:r>
          </a:p>
        </p:txBody>
      </p:sp>
      <p:sp>
        <p:nvSpPr>
          <p:cNvPr id="24" name="TextBox 23">
            <a:extLst>
              <a:ext uri="{FF2B5EF4-FFF2-40B4-BE49-F238E27FC236}">
                <a16:creationId xmlns:a16="http://schemas.microsoft.com/office/drawing/2014/main" id="{050B58C8-F9FD-1366-8757-BEE61B76F349}"/>
              </a:ext>
            </a:extLst>
          </p:cNvPr>
          <p:cNvSpPr txBox="1"/>
          <p:nvPr/>
        </p:nvSpPr>
        <p:spPr>
          <a:xfrm>
            <a:off x="5331697" y="4682662"/>
            <a:ext cx="1119011" cy="461665"/>
          </a:xfrm>
          <a:prstGeom prst="rect">
            <a:avLst/>
          </a:prstGeom>
          <a:noFill/>
        </p:spPr>
        <p:txBody>
          <a:bodyPr wrap="square" rtlCol="0">
            <a:spAutoFit/>
          </a:bodyPr>
          <a:lstStyle/>
          <a:p>
            <a:pPr algn="ctr"/>
            <a:r>
              <a:rPr lang="en-US" sz="1200" dirty="0"/>
              <a:t>Moderate positive LD</a:t>
            </a:r>
          </a:p>
        </p:txBody>
      </p:sp>
      <p:sp>
        <p:nvSpPr>
          <p:cNvPr id="25" name="TextBox 24">
            <a:extLst>
              <a:ext uri="{FF2B5EF4-FFF2-40B4-BE49-F238E27FC236}">
                <a16:creationId xmlns:a16="http://schemas.microsoft.com/office/drawing/2014/main" id="{86F2294D-5EC3-F3F0-AD43-D6B4D08BB758}"/>
              </a:ext>
            </a:extLst>
          </p:cNvPr>
          <p:cNvSpPr txBox="1"/>
          <p:nvPr/>
        </p:nvSpPr>
        <p:spPr>
          <a:xfrm>
            <a:off x="6427918" y="4682662"/>
            <a:ext cx="895234" cy="461665"/>
          </a:xfrm>
          <a:prstGeom prst="rect">
            <a:avLst/>
          </a:prstGeom>
          <a:noFill/>
        </p:spPr>
        <p:txBody>
          <a:bodyPr wrap="square" rtlCol="0">
            <a:spAutoFit/>
          </a:bodyPr>
          <a:lstStyle/>
          <a:p>
            <a:pPr algn="ctr"/>
            <a:r>
              <a:rPr lang="en-US" sz="1200" dirty="0"/>
              <a:t>Strong positive LD</a:t>
            </a:r>
          </a:p>
        </p:txBody>
      </p:sp>
      <p:sp>
        <p:nvSpPr>
          <p:cNvPr id="26" name="TextBox 25">
            <a:extLst>
              <a:ext uri="{FF2B5EF4-FFF2-40B4-BE49-F238E27FC236}">
                <a16:creationId xmlns:a16="http://schemas.microsoft.com/office/drawing/2014/main" id="{CDF6CE1F-1390-B7F3-DEDB-1FD27FD715D8}"/>
              </a:ext>
            </a:extLst>
          </p:cNvPr>
          <p:cNvSpPr txBox="1"/>
          <p:nvPr/>
        </p:nvSpPr>
        <p:spPr>
          <a:xfrm>
            <a:off x="7300362" y="4590329"/>
            <a:ext cx="1500738" cy="646331"/>
          </a:xfrm>
          <a:prstGeom prst="rect">
            <a:avLst/>
          </a:prstGeom>
          <a:noFill/>
        </p:spPr>
        <p:txBody>
          <a:bodyPr wrap="square" rtlCol="0">
            <a:spAutoFit/>
          </a:bodyPr>
          <a:lstStyle/>
          <a:p>
            <a:pPr algn="ctr"/>
            <a:r>
              <a:rPr lang="en-US" sz="1200" dirty="0"/>
              <a:t>Perfect (positive) LD</a:t>
            </a:r>
          </a:p>
          <a:p>
            <a:pPr algn="ctr"/>
            <a:r>
              <a:rPr lang="en-US" sz="1200" dirty="0"/>
              <a:t>(always appear together)</a:t>
            </a:r>
          </a:p>
        </p:txBody>
      </p:sp>
      <p:sp>
        <p:nvSpPr>
          <p:cNvPr id="30" name="TextBox 29">
            <a:extLst>
              <a:ext uri="{FF2B5EF4-FFF2-40B4-BE49-F238E27FC236}">
                <a16:creationId xmlns:a16="http://schemas.microsoft.com/office/drawing/2014/main" id="{E2940380-3303-6266-5C5C-36C9C4C6CF4A}"/>
              </a:ext>
            </a:extLst>
          </p:cNvPr>
          <p:cNvSpPr txBox="1"/>
          <p:nvPr/>
        </p:nvSpPr>
        <p:spPr>
          <a:xfrm>
            <a:off x="4133046" y="5829313"/>
            <a:ext cx="4475988" cy="3108543"/>
          </a:xfrm>
          <a:prstGeom prst="rect">
            <a:avLst/>
          </a:prstGeom>
          <a:noFill/>
        </p:spPr>
        <p:txBody>
          <a:bodyPr wrap="square" rtlCol="0">
            <a:spAutoFit/>
          </a:bodyPr>
          <a:lstStyle/>
          <a:p>
            <a:r>
              <a:rPr lang="en-US" sz="1400" b="1" dirty="0"/>
              <a:t>LD blocks</a:t>
            </a:r>
            <a:r>
              <a:rPr lang="en-US" sz="1400" dirty="0"/>
              <a:t>:  regions of the genome with consistently high LD among SNPs (SNPs inherited together as </a:t>
            </a:r>
            <a:r>
              <a:rPr lang="en-US" sz="1400" i="1" dirty="0"/>
              <a:t>haplotypes</a:t>
            </a:r>
            <a:r>
              <a:rPr lang="en-US" sz="1400" dirty="0"/>
              <a:t>)</a:t>
            </a:r>
          </a:p>
          <a:p>
            <a:pPr marL="285750" indent="-285750">
              <a:buFont typeface="Arial" panose="020B0604020202020204" pitchFamily="34" charset="0"/>
              <a:buChar char="•"/>
            </a:pPr>
            <a:r>
              <a:rPr lang="en-US" sz="1400" b="1" dirty="0"/>
              <a:t>Block size</a:t>
            </a:r>
            <a:r>
              <a:rPr lang="en-US" sz="1400" dirty="0"/>
              <a:t>: typically a few kb to &gt;100 kb</a:t>
            </a:r>
          </a:p>
          <a:p>
            <a:pPr marL="285750" indent="-285750">
              <a:buFont typeface="Arial" panose="020B0604020202020204" pitchFamily="34" charset="0"/>
              <a:buChar char="•"/>
            </a:pPr>
            <a:r>
              <a:rPr lang="en-US" sz="1400" b="1" dirty="0"/>
              <a:t>Allow efficient tagging</a:t>
            </a:r>
            <a:r>
              <a:rPr lang="en-US" sz="1400" dirty="0"/>
              <a:t>: genotype fewer SNPs to capture maximum information</a:t>
            </a:r>
          </a:p>
          <a:p>
            <a:pPr marL="285750" indent="-285750">
              <a:buFont typeface="Arial" panose="020B0604020202020204" pitchFamily="34" charset="0"/>
              <a:buChar char="•"/>
            </a:pPr>
            <a:r>
              <a:rPr lang="en-US" sz="1400" b="1" dirty="0"/>
              <a:t>Population difference</a:t>
            </a:r>
            <a:r>
              <a:rPr lang="en-US" sz="1400" dirty="0"/>
              <a:t>:</a:t>
            </a:r>
          </a:p>
          <a:p>
            <a:pPr marL="742950" lvl="1" indent="-285750">
              <a:buFont typeface="Arial" panose="020B0604020202020204" pitchFamily="34" charset="0"/>
              <a:buChar char="•"/>
            </a:pPr>
            <a:r>
              <a:rPr lang="en-US" sz="1400" i="1" dirty="0"/>
              <a:t>African</a:t>
            </a:r>
            <a:r>
              <a:rPr lang="en-US" sz="1400" dirty="0"/>
              <a:t>: Shorter blocks (~5-15 kb) due to older, larger ancestral population</a:t>
            </a:r>
          </a:p>
          <a:p>
            <a:pPr marL="742950" lvl="1" indent="-285750">
              <a:buFont typeface="Arial" panose="020B0604020202020204" pitchFamily="34" charset="0"/>
              <a:buChar char="•"/>
            </a:pPr>
            <a:r>
              <a:rPr lang="en-US" sz="1400" i="1" dirty="0"/>
              <a:t>European</a:t>
            </a:r>
            <a:r>
              <a:rPr lang="en-US" sz="1400" dirty="0"/>
              <a:t>: Intermediate blocks (~15-50 kb) from out-of-Africa bottleneck</a:t>
            </a:r>
          </a:p>
          <a:p>
            <a:pPr marL="742950" lvl="1" indent="-285750">
              <a:buFont typeface="Arial" panose="020B0604020202020204" pitchFamily="34" charset="0"/>
              <a:buChar char="•"/>
            </a:pPr>
            <a:r>
              <a:rPr lang="en-US" sz="1400" i="1" dirty="0"/>
              <a:t>East Asian:</a:t>
            </a:r>
            <a:r>
              <a:rPr lang="en-US" sz="1400" dirty="0"/>
              <a:t> Longer blocks (&gt;50 kb) from recent bottlenecks</a:t>
            </a:r>
          </a:p>
          <a:p>
            <a:pPr marL="742950" lvl="1" indent="-285750">
              <a:buFont typeface="Arial" panose="020B0604020202020204" pitchFamily="34" charset="0"/>
              <a:buChar char="•"/>
            </a:pPr>
            <a:r>
              <a:rPr lang="en-US" sz="1400" i="1" dirty="0"/>
              <a:t>Isolated populations</a:t>
            </a:r>
            <a:r>
              <a:rPr lang="en-US" sz="1400" dirty="0"/>
              <a:t> (Finnish, Sardinian): Most extensive LD from founder effects</a:t>
            </a:r>
          </a:p>
        </p:txBody>
      </p:sp>
      <p:pic>
        <p:nvPicPr>
          <p:cNvPr id="29" name="Picture 28">
            <a:extLst>
              <a:ext uri="{FF2B5EF4-FFF2-40B4-BE49-F238E27FC236}">
                <a16:creationId xmlns:a16="http://schemas.microsoft.com/office/drawing/2014/main" id="{3A097AC6-8F5B-D1A4-A80D-1A55AFB582A9}"/>
              </a:ext>
            </a:extLst>
          </p:cNvPr>
          <p:cNvPicPr>
            <a:picLocks noChangeAspect="1"/>
          </p:cNvPicPr>
          <p:nvPr/>
        </p:nvPicPr>
        <p:blipFill>
          <a:blip r:embed="rId5"/>
          <a:stretch>
            <a:fillRect/>
          </a:stretch>
        </p:blipFill>
        <p:spPr>
          <a:xfrm>
            <a:off x="583680" y="5807086"/>
            <a:ext cx="3678496" cy="3152997"/>
          </a:xfrm>
          <a:prstGeom prst="rect">
            <a:avLst/>
          </a:prstGeom>
        </p:spPr>
      </p:pic>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t="2763" b="2763"/>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682689" y="5577772"/>
                <a:ext cx="4829952" cy="379335"/>
              </a:xfrm>
              <a:prstGeom prst="rect">
                <a:avLst/>
              </a:prstGeom>
              <a:noFill/>
            </p:spPr>
            <p:txBody>
              <a:bodyPr wrap="square" rtlCol="0" anchor="ctr">
                <a:spAutoFit/>
              </a:bodyPr>
              <a:lstStyle/>
              <a:p>
                <a:pPr algn="ctr"/>
                <a:r>
                  <a:rPr lang="en-US" sz="1200" b="1" dirty="0"/>
                  <a:t>Raw LD score</a:t>
                </a:r>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r>
                      <a:rPr lang="en-US" sz="1200" b="0" i="1" smtClean="0">
                        <a:latin typeface="Cambria Math" panose="02040503050406030204" pitchFamily="18" charset="0"/>
                      </a:rPr>
                      <m:t> </m:t>
                    </m:r>
                  </m:oMath>
                </a14:m>
                <a:r>
                  <a:rPr lang="en-US" sz="1200" b="1" dirty="0"/>
                  <a:t>    Adjusted LD score</a:t>
                </a:r>
                <a:r>
                  <a:rPr lang="en-US" sz="1200" dirty="0"/>
                  <a:t>: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682689" y="5577772"/>
                <a:ext cx="4829952" cy="379335"/>
              </a:xfrm>
              <a:prstGeom prst="rect">
                <a:avLst/>
              </a:prstGeom>
              <a:blipFill>
                <a:blip r:embed="rId7"/>
                <a:stretch>
                  <a:fillRect t="-53333" b="-106667"/>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rcRect t="4892"/>
          <a:stretch>
            <a:fillRect/>
          </a:stretch>
        </p:blipFill>
        <p:spPr>
          <a:xfrm>
            <a:off x="493061" y="5862522"/>
            <a:ext cx="4861222" cy="279989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88A38D-6866-88AC-8CD1-D7CA4F3BC4AE}"/>
              </a:ext>
            </a:extLst>
          </p:cNvPr>
          <p:cNvSpPr txBox="1"/>
          <p:nvPr/>
        </p:nvSpPr>
        <p:spPr>
          <a:xfrm>
            <a:off x="5437785" y="5527710"/>
            <a:ext cx="3232556" cy="2954655"/>
          </a:xfrm>
          <a:prstGeom prst="rect">
            <a:avLst/>
          </a:prstGeom>
          <a:noFill/>
        </p:spPr>
        <p:txBody>
          <a:bodyPr wrap="square" rtlCol="0" anchor="ctr">
            <a:spAutoFit/>
          </a:bodyPr>
          <a:lstStyle/>
          <a:p>
            <a:pPr algn="ctr"/>
            <a:r>
              <a:rPr lang="en-US" b="1" dirty="0"/>
              <a:t>Applications</a:t>
            </a:r>
          </a:p>
          <a:p>
            <a:pPr marL="115888" indent="-115888">
              <a:buFont typeface="Arial" panose="020B0604020202020204" pitchFamily="34" charset="0"/>
              <a:buChar char="•"/>
            </a:pPr>
            <a:r>
              <a:rPr lang="en-US" sz="1400" i="1" dirty="0"/>
              <a:t>LD score regression (LDSC) and stratified LDSC (s-LDSC)</a:t>
            </a:r>
            <a:r>
              <a:rPr lang="en-US" sz="1400" dirty="0"/>
              <a:t>: estimate SNP heritability, genetic correlation, and heritability enrichment across functional annotations</a:t>
            </a:r>
          </a:p>
          <a:p>
            <a:pPr marL="115888" indent="-115888">
              <a:buFont typeface="Arial" panose="020B0604020202020204" pitchFamily="34" charset="0"/>
              <a:buChar char="•"/>
            </a:pPr>
            <a:r>
              <a:rPr lang="en-US" sz="1400" i="1" dirty="0"/>
              <a:t>LDAK</a:t>
            </a:r>
            <a:r>
              <a:rPr lang="en-US" sz="1400" dirty="0"/>
              <a:t>: LD-weighted heritability estimation and polygenic risk score construction</a:t>
            </a:r>
          </a:p>
          <a:p>
            <a:pPr marL="115888" indent="-115888">
              <a:buFont typeface="Arial" panose="020B0604020202020204" pitchFamily="34" charset="0"/>
              <a:buChar char="•"/>
            </a:pPr>
            <a:r>
              <a:rPr lang="en-US" sz="1400" i="1" dirty="0"/>
              <a:t>Genomic SEM</a:t>
            </a:r>
            <a:r>
              <a:rPr lang="en-US" sz="1400" dirty="0"/>
              <a:t>: multivariate genetic architecture modeling across traits</a:t>
            </a:r>
          </a:p>
          <a:p>
            <a:pPr marL="115888" indent="-115888">
              <a:buFont typeface="Arial" panose="020B0604020202020204" pitchFamily="34" charset="0"/>
              <a:buChar char="•"/>
            </a:pPr>
            <a:r>
              <a:rPr lang="en-US" sz="1400" i="1" dirty="0"/>
              <a:t>High-Definition Likelihood (HDL)</a:t>
            </a:r>
            <a:r>
              <a:rPr lang="en-US" sz="1400" dirty="0"/>
              <a:t>: improved genetic correlation estimation</a:t>
            </a:r>
          </a:p>
        </p:txBody>
      </p:sp>
      <p:sp>
        <p:nvSpPr>
          <p:cNvPr id="23" name="Oval 22">
            <a:extLst>
              <a:ext uri="{FF2B5EF4-FFF2-40B4-BE49-F238E27FC236}">
                <a16:creationId xmlns:a16="http://schemas.microsoft.com/office/drawing/2014/main" id="{6C12BD0B-FEA0-124B-1387-EEE1A36F0C09}"/>
              </a:ext>
            </a:extLst>
          </p:cNvPr>
          <p:cNvSpPr>
            <a:spLocks noChangeAspect="1"/>
          </p:cNvSpPr>
          <p:nvPr/>
        </p:nvSpPr>
        <p:spPr>
          <a:xfrm>
            <a:off x="7159118" y="4627118"/>
            <a:ext cx="182880" cy="1828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24" name="Oval 23">
            <a:extLst>
              <a:ext uri="{FF2B5EF4-FFF2-40B4-BE49-F238E27FC236}">
                <a16:creationId xmlns:a16="http://schemas.microsoft.com/office/drawing/2014/main" id="{A7675719-325B-EC9D-F3BA-599D534DA457}"/>
              </a:ext>
            </a:extLst>
          </p:cNvPr>
          <p:cNvSpPr>
            <a:spLocks noChangeAspect="1"/>
          </p:cNvSpPr>
          <p:nvPr/>
        </p:nvSpPr>
        <p:spPr>
          <a:xfrm>
            <a:off x="7391573" y="4627118"/>
            <a:ext cx="182880" cy="18288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25" name="Oval 24">
            <a:extLst>
              <a:ext uri="{FF2B5EF4-FFF2-40B4-BE49-F238E27FC236}">
                <a16:creationId xmlns:a16="http://schemas.microsoft.com/office/drawing/2014/main" id="{ED52535C-614A-2078-7E05-1AAB26588EED}"/>
              </a:ext>
            </a:extLst>
          </p:cNvPr>
          <p:cNvSpPr>
            <a:spLocks noChangeAspect="1"/>
          </p:cNvSpPr>
          <p:nvPr/>
        </p:nvSpPr>
        <p:spPr>
          <a:xfrm>
            <a:off x="7624028" y="4627118"/>
            <a:ext cx="182880" cy="18288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26" name="TextBox 25">
            <a:extLst>
              <a:ext uri="{FF2B5EF4-FFF2-40B4-BE49-F238E27FC236}">
                <a16:creationId xmlns:a16="http://schemas.microsoft.com/office/drawing/2014/main" id="{D36F2BDD-95FD-305E-E3F2-0B77BBE1A96C}"/>
              </a:ext>
            </a:extLst>
          </p:cNvPr>
          <p:cNvSpPr txBox="1"/>
          <p:nvPr/>
        </p:nvSpPr>
        <p:spPr>
          <a:xfrm>
            <a:off x="7773447" y="4577975"/>
            <a:ext cx="763746" cy="281167"/>
          </a:xfrm>
          <a:prstGeom prst="rect">
            <a:avLst/>
          </a:prstGeom>
          <a:noFill/>
        </p:spPr>
        <p:txBody>
          <a:bodyPr wrap="square">
            <a:spAutoFit/>
          </a:bodyPr>
          <a:lstStyle/>
          <a:p>
            <a:pPr algn="ctr"/>
            <a:r>
              <a:rPr lang="en-US" sz="1200" dirty="0"/>
              <a:t>Variants</a:t>
            </a:r>
          </a:p>
        </p:txBody>
      </p: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524106" cy="369332"/>
          </a:xfrm>
          <a:prstGeom prst="rect">
            <a:avLst/>
          </a:prstGeom>
          <a:noFill/>
        </p:spPr>
        <p:txBody>
          <a:bodyPr wrap="none" rtlCol="0">
            <a:spAutoFit/>
          </a:bodyPr>
          <a:lstStyle/>
          <a:p>
            <a:r>
              <a:rPr lang="en-US" b="1" dirty="0"/>
              <a:t>Genetic Relationship Matrix (GRM)</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743376" y="6577080"/>
            <a:ext cx="1446164"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725957" y="6588886"/>
                <a:ext cx="1446165" cy="6521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1" i="1" smtClean="0">
                          <a:latin typeface="Cambria Math" panose="02040503050406030204" pitchFamily="18" charset="0"/>
                        </a:rPr>
                        <m:t>GRM</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725957" y="6588886"/>
                <a:ext cx="1446165" cy="652102"/>
              </a:xfrm>
              <a:prstGeom prst="rect">
                <a:avLst/>
              </a:prstGeom>
              <a:blipFill>
                <a:blip r:embed="rId12"/>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dirty="0"/>
                  <a:t>d</a:t>
                </a:r>
                <a:r>
                  <a:rPr lang="en-US" sz="1400" b="0" dirty="0"/>
                  <a:t>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dirty="0"/>
                  <a:t>p</a:t>
                </a:r>
                <a:r>
                  <a:rPr lang="en-US" sz="1400" b="0" dirty="0"/>
                  <a:t>rojects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chemeClr val="tx1"/>
                </a:solidFill>
              </a:rPr>
              <a:t>Question</a:t>
            </a:r>
            <a:endParaRPr lang="en-US" sz="1600" b="1" dirty="0">
              <a:solidFill>
                <a:schemeClr val="tx1"/>
              </a:solidFill>
            </a:endParaRPr>
          </a:p>
          <a:p>
            <a:pPr algn="ctr">
              <a:spcBef>
                <a:spcPts val="600"/>
              </a:spcBef>
              <a:spcAft>
                <a:spcPts val="600"/>
              </a:spcAft>
            </a:pPr>
            <a:r>
              <a:rPr lang="en-US" sz="1600" dirty="0">
                <a:solidFill>
                  <a:schemeClr val="tx1"/>
                </a:solidFill>
              </a:rPr>
              <a:t>Assume that we have two </a:t>
            </a:r>
            <a:r>
              <a:rPr lang="en-US" sz="1600" b="1" dirty="0">
                <a:solidFill>
                  <a:schemeClr val="tx1"/>
                </a:solidFill>
              </a:rPr>
              <a:t>binary</a:t>
            </a:r>
            <a:r>
              <a:rPr lang="en-US" sz="1600" dirty="0">
                <a:solidFill>
                  <a:schemeClr val="tx1"/>
                </a:solidFill>
              </a:rPr>
              <a:t> variables, are they </a:t>
            </a:r>
            <a:r>
              <a:rPr lang="en-US" sz="1600" b="1" dirty="0">
                <a:solidFill>
                  <a:schemeClr val="tx1"/>
                </a:solidFill>
              </a:rPr>
              <a:t>associated</a:t>
            </a:r>
            <a:r>
              <a:rPr lang="en-US" sz="1600" dirty="0">
                <a:solidFill>
                  <a:schemeClr val="tx1"/>
                </a:solidFill>
              </a:rPr>
              <a:t> with each other?</a:t>
            </a:r>
          </a:p>
          <a:p>
            <a:pPr algn="ctr">
              <a:spcBef>
                <a:spcPts val="600"/>
              </a:spcBef>
              <a:spcAft>
                <a:spcPts val="600"/>
              </a:spcAft>
            </a:pPr>
            <a:r>
              <a:rPr lang="en-US" sz="1600" dirty="0">
                <a:solidFill>
                  <a:schemeClr val="tx1"/>
                </a:solidFill>
              </a:rPr>
              <a:t>In other words, if I see 1 for the first variable, am I </a:t>
            </a:r>
            <a:r>
              <a:rPr lang="en-US" sz="1600" b="1" dirty="0">
                <a:solidFill>
                  <a:schemeClr val="tx1"/>
                </a:solidFill>
              </a:rPr>
              <a:t>more likely </a:t>
            </a:r>
            <a:r>
              <a:rPr lang="en-US" sz="1600" dirty="0">
                <a:solidFill>
                  <a:schemeClr val="tx1"/>
                </a:solidFill>
              </a:rPr>
              <a:t>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27511" y="5256668"/>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21923"/>
            <a:ext cx="8069042"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Hardy-Weinberg Equilibrium</a:t>
            </a:r>
            <a:r>
              <a:rPr lang="en-US" sz="1600" dirty="0"/>
              <a:t>: Are maternal allele and paternal allele choices independent across the population?</a:t>
            </a:r>
          </a:p>
          <a:p>
            <a:pPr marL="285750" indent="-285750">
              <a:buFont typeface="Arial" panose="020B0604020202020204" pitchFamily="34" charset="0"/>
              <a:buChar char="•"/>
            </a:pPr>
            <a:r>
              <a:rPr lang="en-US" sz="1600" b="1" dirty="0"/>
              <a:t>Disease Studies</a:t>
            </a:r>
            <a:r>
              <a:rPr lang="en-US" sz="1600" dirty="0"/>
              <a:t>: Are exposure (1/0) and disease status (1/0) independent?</a:t>
            </a:r>
          </a:p>
          <a:p>
            <a:pPr marL="285750" indent="-285750">
              <a:buFont typeface="Arial" panose="020B0604020202020204" pitchFamily="34" charset="0"/>
              <a:buChar char="•"/>
            </a:pPr>
            <a:r>
              <a:rPr lang="en-US" sz="1600" b="1" dirty="0"/>
              <a:t>Pathway Enrichment</a:t>
            </a:r>
            <a:r>
              <a:rPr lang="en-US" sz="1600" dirty="0"/>
              <a:t>: Are pathway membership (1/0) and overexpression (1/0) associated?</a:t>
            </a:r>
          </a:p>
          <a:p>
            <a:pPr marL="285750" indent="-285750">
              <a:buFont typeface="Arial" panose="020B0604020202020204" pitchFamily="34" charset="0"/>
              <a:buChar char="•"/>
            </a:pPr>
            <a:r>
              <a:rPr lang="en-US" sz="1600" b="1" dirty="0"/>
              <a:t>GWAS</a:t>
            </a:r>
            <a:r>
              <a:rPr lang="en-US" sz="1600" dirty="0"/>
              <a:t>: Are genetic variants (1/0) and trait presence (1/0) associated?</a:t>
            </a:r>
          </a:p>
          <a:p>
            <a:pPr marL="285750" indent="-285750">
              <a:buFont typeface="Arial" panose="020B0604020202020204" pitchFamily="34" charset="0"/>
              <a:buChar char="•"/>
            </a:pPr>
            <a:r>
              <a:rPr lang="en-US" sz="1600" dirty="0"/>
              <a:t>…</a:t>
            </a:r>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a:t>
                </a:r>
                <a:r>
                  <a:rPr lang="en-US" sz="1200" i="1" dirty="0"/>
                  <a:t>separate</a:t>
                </a:r>
                <a:r>
                  <a:rPr lang="en-US" sz="1200" dirty="0"/>
                  <a:t>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97434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14091"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1800880" y="1714795"/>
            <a:ext cx="365760"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48078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08478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722798" y="3763985"/>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722798" y="3763985"/>
                <a:ext cx="751254" cy="415498"/>
              </a:xfrm>
              <a:prstGeom prst="rect">
                <a:avLst/>
              </a:prstGeom>
              <a:blipFill>
                <a:blip r:embed="rId3"/>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435816" y="3764491"/>
                <a:ext cx="1095887"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1</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435816" y="3764491"/>
                <a:ext cx="1095887" cy="577081"/>
              </a:xfrm>
              <a:prstGeom prst="rect">
                <a:avLst/>
              </a:prstGeom>
              <a:blipFill>
                <a:blip r:embed="rId4"/>
                <a:stretch>
                  <a:fillRect b="-65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249846" y="3683194"/>
            <a:ext cx="1001682" cy="577081"/>
          </a:xfrm>
          <a:prstGeom prst="rect">
            <a:avLst/>
          </a:prstGeom>
          <a:noFill/>
        </p:spPr>
        <p:txBody>
          <a:bodyPr wrap="square" rtlCol="0">
            <a:spAutoFit/>
          </a:bodyPr>
          <a:lstStyle/>
          <a:p>
            <a:pPr algn="ctr"/>
            <a:r>
              <a:rPr lang="en-US" sz="1050" dirty="0"/>
              <a:t>A 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04683" y="3763985"/>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04683" y="3763985"/>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76772" y="1700190"/>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76772" y="1700190"/>
                <a:ext cx="41397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83648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836488"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t>
                </a:r>
                <a:r>
                  <a:rPr lang="en-US" sz="1200" i="1" dirty="0"/>
                  <a:t>all</a:t>
                </a:r>
                <a:r>
                  <a:rPr lang="en-US" sz="1200" dirty="0"/>
                  <a:t> variables,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974341"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14091"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1799094" y="5349289"/>
            <a:ext cx="369332"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480785"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084780"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697830" y="7398479"/>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697830" y="7398479"/>
                <a:ext cx="821192" cy="41549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509031" y="7370648"/>
                <a:ext cx="949458"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3</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509031" y="7370648"/>
                <a:ext cx="949458" cy="577081"/>
              </a:xfrm>
              <a:prstGeom prst="rect">
                <a:avLst/>
              </a:prstGeom>
              <a:blipFill>
                <a:blip r:embed="rId10"/>
                <a:stretch>
                  <a:fillRect b="-652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249846" y="7317688"/>
            <a:ext cx="1001682" cy="577081"/>
          </a:xfrm>
          <a:prstGeom prst="rect">
            <a:avLst/>
          </a:prstGeom>
          <a:noFill/>
        </p:spPr>
        <p:txBody>
          <a:bodyPr wrap="square" rtlCol="0">
            <a:spAutoFit/>
          </a:bodyPr>
          <a:lstStyle/>
          <a:p>
            <a:pPr algn="ctr"/>
            <a:r>
              <a:rPr lang="en-US" sz="1050" dirty="0"/>
              <a:t>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04683" y="7398479"/>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04683" y="7398479"/>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836488"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836488"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241198" y="4470084"/>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13267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132676" y="2460102"/>
                <a:ext cx="59657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07851"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07851" y="6081179"/>
                <a:ext cx="596578" cy="369332"/>
              </a:xfrm>
              <a:prstGeom prst="rect">
                <a:avLst/>
              </a:prstGeom>
              <a:blipFill>
                <a:blip r:embed="rId12"/>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049713"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489463"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5998948"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280737"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280737" y="1671852"/>
                <a:ext cx="286187" cy="1856721"/>
              </a:xfrm>
              <a:prstGeom prst="roundRect">
                <a:avLst/>
              </a:prstGeom>
              <a:blipFill>
                <a:blip r:embed="rId13"/>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10238"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11860"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11860" y="2428302"/>
                <a:ext cx="592422" cy="369332"/>
              </a:xfrm>
              <a:prstGeom prst="rect">
                <a:avLst/>
              </a:prstGeom>
              <a:blipFill>
                <a:blip r:embed="rId14"/>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1274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1066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10663" y="2461831"/>
                <a:ext cx="629027" cy="379843"/>
              </a:xfrm>
              <a:prstGeom prst="rect">
                <a:avLst/>
              </a:prstGeom>
              <a:blipFill>
                <a:blip r:embed="rId15"/>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12503"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293825"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588267"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560563"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560563" y="6059913"/>
                <a:ext cx="545176" cy="37984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76772" y="2044593"/>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76772" y="2044593"/>
                <a:ext cx="41397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78020" y="3221029"/>
                <a:ext cx="411480" cy="310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78020" y="3221029"/>
                <a:ext cx="411480" cy="310896"/>
              </a:xfrm>
              <a:prstGeom prst="rect">
                <a:avLst/>
              </a:prstGeom>
              <a:blipFill>
                <a:blip r:embed="rId18"/>
                <a:stretch>
                  <a:fillRect r="-12121" b="-8000"/>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1812078"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78020" y="2329113"/>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78020" y="2329113"/>
                <a:ext cx="411480"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03807"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03807" y="1700190"/>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03806"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03806" y="2044593"/>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03807"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03807" y="3221029"/>
                <a:ext cx="893237" cy="307777"/>
              </a:xfrm>
              <a:prstGeom prst="rect">
                <a:avLst/>
              </a:prstGeom>
              <a:blipFill>
                <a:blip r:embed="rId22"/>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043289"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05746"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05746" y="2329113"/>
                <a:ext cx="893237"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5998730"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5998730" y="1699957"/>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5998729"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5998729" y="204436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5998730"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5998730" y="3220796"/>
                <a:ext cx="893237" cy="307777"/>
              </a:xfrm>
              <a:prstGeom prst="rect">
                <a:avLst/>
              </a:prstGeom>
              <a:blipFill>
                <a:blip r:embed="rId26"/>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38212"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00669"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00669" y="2328880"/>
                <a:ext cx="893237" cy="30777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09330"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09330" y="1699776"/>
                <a:ext cx="682380"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299081"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299081" y="2044360"/>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299082"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299082" y="3220796"/>
                <a:ext cx="893237" cy="307777"/>
              </a:xfrm>
              <a:prstGeom prst="rect">
                <a:avLst/>
              </a:prstGeom>
              <a:blipFill>
                <a:blip r:embed="rId30"/>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6945908"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38564"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01021"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01021" y="2328880"/>
                <a:ext cx="893237" cy="307777"/>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21497"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21497" y="2105777"/>
                <a:ext cx="816378" cy="1030382"/>
              </a:xfrm>
              <a:prstGeom prst="rect">
                <a:avLst/>
              </a:prstGeom>
              <a:blipFill>
                <a:blip r:embed="rId32"/>
                <a:stretch>
                  <a:fillRect r="-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466619"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466619" y="2450051"/>
                <a:ext cx="403619"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438462"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438462" y="6105092"/>
                <a:ext cx="459932" cy="369332"/>
              </a:xfrm>
              <a:prstGeom prst="rect">
                <a:avLst/>
              </a:prstGeom>
              <a:blipFill>
                <a:blip r:embed="rId34"/>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623688" y="8041729"/>
            <a:ext cx="3227013" cy="584775"/>
          </a:xfrm>
          <a:prstGeom prst="rect">
            <a:avLst/>
          </a:prstGeom>
          <a:noFill/>
        </p:spPr>
        <p:txBody>
          <a:bodyPr wrap="square" rtlCol="0">
            <a:spAutoFit/>
          </a:bodyPr>
          <a:lstStyle/>
          <a:p>
            <a:pPr algn="ctr"/>
            <a:r>
              <a:rPr lang="en-US" sz="1600" dirty="0"/>
              <a:t>Each variable is analyzed </a:t>
            </a:r>
            <a:r>
              <a:rPr lang="en-US" sz="1600" b="1" dirty="0"/>
              <a:t>independently</a:t>
            </a:r>
            <a:r>
              <a:rPr lang="en-US" sz="1600" dirty="0"/>
              <a:t>.</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variables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35"/>
          <a:srcRect/>
          <a:stretch/>
        </p:blipFill>
        <p:spPr>
          <a:xfrm>
            <a:off x="5132100" y="5251584"/>
            <a:ext cx="3359826" cy="335982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BDFF82-64D2-DCF1-BF70-25AA301E97CE}"/>
                  </a:ext>
                </a:extLst>
              </p:cNvPr>
              <p:cNvSpPr txBox="1"/>
              <p:nvPr/>
            </p:nvSpPr>
            <p:spPr>
              <a:xfrm>
                <a:off x="1776772" y="5342502"/>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2CBDFF82-64D2-DCF1-BF70-25AA301E97CE}"/>
                  </a:ext>
                </a:extLst>
              </p:cNvPr>
              <p:cNvSpPr txBox="1">
                <a:spLocks noRot="1" noChangeAspect="1" noMove="1" noResize="1" noEditPoints="1" noAdjustHandles="1" noChangeArrowheads="1" noChangeShapeType="1" noTextEdit="1"/>
              </p:cNvSpPr>
              <p:nvPr/>
            </p:nvSpPr>
            <p:spPr>
              <a:xfrm>
                <a:off x="1776772" y="5342502"/>
                <a:ext cx="41397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617D102-F810-1FAF-342F-5674280D8DDB}"/>
                  </a:ext>
                </a:extLst>
              </p:cNvPr>
              <p:cNvSpPr txBox="1"/>
              <p:nvPr/>
            </p:nvSpPr>
            <p:spPr>
              <a:xfrm>
                <a:off x="1776772" y="5686905"/>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617D102-F810-1FAF-342F-5674280D8DDB}"/>
                  </a:ext>
                </a:extLst>
              </p:cNvPr>
              <p:cNvSpPr txBox="1">
                <a:spLocks noRot="1" noChangeAspect="1" noMove="1" noResize="1" noEditPoints="1" noAdjustHandles="1" noChangeArrowheads="1" noChangeShapeType="1" noTextEdit="1"/>
              </p:cNvSpPr>
              <p:nvPr/>
            </p:nvSpPr>
            <p:spPr>
              <a:xfrm>
                <a:off x="1776772" y="5686905"/>
                <a:ext cx="413977" cy="307777"/>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E3D44F-8582-3AA6-416A-0B23C9443CC7}"/>
                  </a:ext>
                </a:extLst>
              </p:cNvPr>
              <p:cNvSpPr txBox="1"/>
              <p:nvPr/>
            </p:nvSpPr>
            <p:spPr>
              <a:xfrm>
                <a:off x="1778020" y="6863341"/>
                <a:ext cx="41148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3</m:t>
                          </m:r>
                        </m:sub>
                      </m:sSub>
                    </m:oMath>
                  </m:oMathPara>
                </a14:m>
                <a:endParaRPr lang="en-US" sz="1600" dirty="0">
                  <a:solidFill>
                    <a:schemeClr val="bg1">
                      <a:lumMod val="95000"/>
                    </a:schemeClr>
                  </a:solidFill>
                </a:endParaRPr>
              </a:p>
            </p:txBody>
          </p:sp>
        </mc:Choice>
        <mc:Fallback xmlns="">
          <p:sp>
            <p:nvSpPr>
              <p:cNvPr id="39" name="TextBox 38">
                <a:extLst>
                  <a:ext uri="{FF2B5EF4-FFF2-40B4-BE49-F238E27FC236}">
                    <a16:creationId xmlns:a16="http://schemas.microsoft.com/office/drawing/2014/main" id="{C6E3D44F-8582-3AA6-416A-0B23C9443CC7}"/>
                  </a:ext>
                </a:extLst>
              </p:cNvPr>
              <p:cNvSpPr txBox="1">
                <a:spLocks noRot="1" noChangeAspect="1" noMove="1" noResize="1" noEditPoints="1" noAdjustHandles="1" noChangeArrowheads="1" noChangeShapeType="1" noTextEdit="1"/>
              </p:cNvSpPr>
              <p:nvPr/>
            </p:nvSpPr>
            <p:spPr>
              <a:xfrm>
                <a:off x="1778020" y="6863341"/>
                <a:ext cx="411480" cy="338554"/>
              </a:xfrm>
              <a:prstGeom prst="rect">
                <a:avLst/>
              </a:prstGeom>
              <a:blipFill>
                <a:blip r:embed="rId38"/>
                <a:stretch>
                  <a:fillRect r="-12121"/>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CF041EA-797A-E287-1C41-DA1362EC046A}"/>
              </a:ext>
            </a:extLst>
          </p:cNvPr>
          <p:cNvSpPr txBox="1"/>
          <p:nvPr/>
        </p:nvSpPr>
        <p:spPr>
          <a:xfrm rot="5400000">
            <a:off x="1812078" y="643566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104297F-FF50-BA63-1F1A-74631CCFBC69}"/>
                  </a:ext>
                </a:extLst>
              </p:cNvPr>
              <p:cNvSpPr txBox="1"/>
              <p:nvPr/>
            </p:nvSpPr>
            <p:spPr>
              <a:xfrm>
                <a:off x="1778020" y="5971425"/>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B104297F-FF50-BA63-1F1A-74631CCFBC69}"/>
                  </a:ext>
                </a:extLst>
              </p:cNvPr>
              <p:cNvSpPr txBox="1">
                <a:spLocks noRot="1" noChangeAspect="1" noMove="1" noResize="1" noEditPoints="1" noAdjustHandles="1" noChangeArrowheads="1" noChangeShapeType="1" noTextEdit="1"/>
              </p:cNvSpPr>
              <p:nvPr/>
            </p:nvSpPr>
            <p:spPr>
              <a:xfrm>
                <a:off x="1778020" y="5971425"/>
                <a:ext cx="411480" cy="307777"/>
              </a:xfrm>
              <a:prstGeom prst="rect">
                <a:avLst/>
              </a:prstGeom>
              <a:blipFill>
                <a:blip r:embed="rId3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9232</TotalTime>
  <Words>5650</Words>
  <Application>Microsoft Macintosh PowerPoint</Application>
  <PresentationFormat>Custom</PresentationFormat>
  <Paragraphs>1168</Paragraphs>
  <Slides>33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439</cp:revision>
  <cp:lastPrinted>2025-12-28T20:39:40Z</cp:lastPrinted>
  <dcterms:created xsi:type="dcterms:W3CDTF">2025-05-31T15:31:52Z</dcterms:created>
  <dcterms:modified xsi:type="dcterms:W3CDTF">2025-12-29T22:54:44Z</dcterms:modified>
</cp:coreProperties>
</file>